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7.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9.xml" ContentType="application/vnd.openxmlformats-officedocument.theme+xml"/>
  <Override PartName="/ppt/tags/tag1.xml" ContentType="application/vnd.openxmlformats-officedocument.presentationml.tags+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8.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2.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9" r:id="rId2"/>
    <p:sldMasterId id="2147483725" r:id="rId3"/>
    <p:sldMasterId id="2147483737" r:id="rId4"/>
    <p:sldMasterId id="2147483749" r:id="rId5"/>
    <p:sldMasterId id="2147483752" r:id="rId6"/>
    <p:sldMasterId id="2147483762" r:id="rId7"/>
    <p:sldMasterId id="2147483800" r:id="rId8"/>
    <p:sldMasterId id="2147483813" r:id="rId9"/>
  </p:sldMasterIdLst>
  <p:notesMasterIdLst>
    <p:notesMasterId r:id="rId96"/>
  </p:notesMasterIdLst>
  <p:sldIdLst>
    <p:sldId id="256" r:id="rId10"/>
    <p:sldId id="295" r:id="rId11"/>
    <p:sldId id="257" r:id="rId12"/>
    <p:sldId id="296" r:id="rId13"/>
    <p:sldId id="469" r:id="rId14"/>
    <p:sldId id="404" r:id="rId15"/>
    <p:sldId id="403" r:id="rId16"/>
    <p:sldId id="474" r:id="rId17"/>
    <p:sldId id="465" r:id="rId18"/>
    <p:sldId id="477" r:id="rId19"/>
    <p:sldId id="483" r:id="rId20"/>
    <p:sldId id="484" r:id="rId21"/>
    <p:sldId id="485" r:id="rId22"/>
    <p:sldId id="486" r:id="rId23"/>
    <p:sldId id="493" r:id="rId24"/>
    <p:sldId id="488" r:id="rId25"/>
    <p:sldId id="489" r:id="rId26"/>
    <p:sldId id="490" r:id="rId27"/>
    <p:sldId id="500" r:id="rId28"/>
    <p:sldId id="495" r:id="rId29"/>
    <p:sldId id="479" r:id="rId30"/>
    <p:sldId id="480" r:id="rId31"/>
    <p:sldId id="482" r:id="rId32"/>
    <p:sldId id="497" r:id="rId33"/>
    <p:sldId id="498" r:id="rId34"/>
    <p:sldId id="499" r:id="rId35"/>
    <p:sldId id="466" r:id="rId36"/>
    <p:sldId id="491" r:id="rId37"/>
    <p:sldId id="492" r:id="rId38"/>
    <p:sldId id="313" r:id="rId39"/>
    <p:sldId id="1534" r:id="rId40"/>
    <p:sldId id="459" r:id="rId41"/>
    <p:sldId id="604" r:id="rId42"/>
    <p:sldId id="605" r:id="rId43"/>
    <p:sldId id="258" r:id="rId44"/>
    <p:sldId id="606" r:id="rId45"/>
    <p:sldId id="607" r:id="rId46"/>
    <p:sldId id="608" r:id="rId47"/>
    <p:sldId id="502" r:id="rId48"/>
    <p:sldId id="575" r:id="rId49"/>
    <p:sldId id="574" r:id="rId50"/>
    <p:sldId id="595" r:id="rId51"/>
    <p:sldId id="596" r:id="rId52"/>
    <p:sldId id="597" r:id="rId53"/>
    <p:sldId id="598" r:id="rId54"/>
    <p:sldId id="450" r:id="rId55"/>
    <p:sldId id="275" r:id="rId56"/>
    <p:sldId id="599" r:id="rId57"/>
    <p:sldId id="290" r:id="rId58"/>
    <p:sldId id="288" r:id="rId59"/>
    <p:sldId id="600" r:id="rId60"/>
    <p:sldId id="601" r:id="rId61"/>
    <p:sldId id="602" r:id="rId62"/>
    <p:sldId id="603" r:id="rId63"/>
    <p:sldId id="292" r:id="rId64"/>
    <p:sldId id="291" r:id="rId65"/>
    <p:sldId id="452" r:id="rId66"/>
    <p:sldId id="1535" r:id="rId67"/>
    <p:sldId id="282" r:id="rId68"/>
    <p:sldId id="281" r:id="rId69"/>
    <p:sldId id="266" r:id="rId70"/>
    <p:sldId id="264" r:id="rId71"/>
    <p:sldId id="268" r:id="rId72"/>
    <p:sldId id="269" r:id="rId73"/>
    <p:sldId id="270" r:id="rId74"/>
    <p:sldId id="283" r:id="rId75"/>
    <p:sldId id="276" r:id="rId76"/>
    <p:sldId id="274" r:id="rId77"/>
    <p:sldId id="277" r:id="rId78"/>
    <p:sldId id="278" r:id="rId79"/>
    <p:sldId id="285" r:id="rId80"/>
    <p:sldId id="259" r:id="rId81"/>
    <p:sldId id="1536" r:id="rId82"/>
    <p:sldId id="1537" r:id="rId83"/>
    <p:sldId id="1527" r:id="rId84"/>
    <p:sldId id="455" r:id="rId85"/>
    <p:sldId id="501" r:id="rId86"/>
    <p:sldId id="320" r:id="rId87"/>
    <p:sldId id="323" r:id="rId88"/>
    <p:sldId id="461" r:id="rId89"/>
    <p:sldId id="460" r:id="rId90"/>
    <p:sldId id="462" r:id="rId91"/>
    <p:sldId id="463" r:id="rId92"/>
    <p:sldId id="481" r:id="rId93"/>
    <p:sldId id="329" r:id="rId94"/>
    <p:sldId id="332" r:id="rId9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AEA"/>
    <a:srgbClr val="666699"/>
    <a:srgbClr val="5B7CC6"/>
    <a:srgbClr val="5B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7CF53B-D047-4F0A-8B89-DD7B27D2B9B3}" v="16" dt="2026-01-29T12:27:30.2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71" autoAdjust="0"/>
    <p:restoredTop sz="84483" autoAdjust="0"/>
  </p:normalViewPr>
  <p:slideViewPr>
    <p:cSldViewPr snapToGrid="0">
      <p:cViewPr>
        <p:scale>
          <a:sx n="83" d="100"/>
          <a:sy n="83" d="100"/>
        </p:scale>
        <p:origin x="1590" y="234"/>
      </p:cViewPr>
      <p:guideLst/>
    </p:cSldViewPr>
  </p:slideViewPr>
  <p:notesTextViewPr>
    <p:cViewPr>
      <p:scale>
        <a:sx n="115" d="100"/>
        <a:sy n="115"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theme" Target="theme/theme1.xml"/><Relationship Id="rId101"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viewProps" Target="viewProps.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G:\My%20Drive\Medical%20school\APEP\Lists\WORKING%20LIST%20Patients%20(version%201).xlsb.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en-GB"/>
              <a:t>Data completeness for 5-year-old outcomes by annual report year</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Sheet1!$B$10</c:f>
              <c:strCache>
                <c:ptCount val="1"/>
                <c:pt idx="0">
                  <c:v>2024</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Sheet1!$A$11:$A$15</c:f>
              <c:strCache>
                <c:ptCount val="5"/>
                <c:pt idx="0">
                  <c:v>height/weight</c:v>
                </c:pt>
                <c:pt idx="1">
                  <c:v>dmft</c:v>
                </c:pt>
                <c:pt idx="2">
                  <c:v>5-year old index</c:v>
                </c:pt>
                <c:pt idx="3">
                  <c:v>speech</c:v>
                </c:pt>
                <c:pt idx="4">
                  <c:v>TIM scores</c:v>
                </c:pt>
              </c:strCache>
            </c:strRef>
          </c:cat>
          <c:val>
            <c:numRef>
              <c:f>Sheet1!$B$11:$B$15</c:f>
              <c:numCache>
                <c:formatCode>0%</c:formatCode>
                <c:ptCount val="5"/>
                <c:pt idx="0">
                  <c:v>0.38</c:v>
                </c:pt>
                <c:pt idx="1">
                  <c:v>0.45</c:v>
                </c:pt>
                <c:pt idx="2">
                  <c:v>0.44</c:v>
                </c:pt>
                <c:pt idx="3">
                  <c:v>0.54</c:v>
                </c:pt>
                <c:pt idx="4">
                  <c:v>0.56999999999999995</c:v>
                </c:pt>
              </c:numCache>
            </c:numRef>
          </c:val>
          <c:extLst>
            <c:ext xmlns:c16="http://schemas.microsoft.com/office/drawing/2014/chart" uri="{C3380CC4-5D6E-409C-BE32-E72D297353CC}">
              <c16:uniqueId val="{00000000-CE25-4612-BF86-B5C31FB03AAE}"/>
            </c:ext>
          </c:extLst>
        </c:ser>
        <c:ser>
          <c:idx val="1"/>
          <c:order val="1"/>
          <c:tx>
            <c:strRef>
              <c:f>Sheet1!$C$10</c:f>
              <c:strCache>
                <c:ptCount val="1"/>
                <c:pt idx="0">
                  <c:v>2025</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Sheet1!$A$11:$A$15</c:f>
              <c:strCache>
                <c:ptCount val="5"/>
                <c:pt idx="0">
                  <c:v>height/weight</c:v>
                </c:pt>
                <c:pt idx="1">
                  <c:v>dmft</c:v>
                </c:pt>
                <c:pt idx="2">
                  <c:v>5-year old index</c:v>
                </c:pt>
                <c:pt idx="3">
                  <c:v>speech</c:v>
                </c:pt>
                <c:pt idx="4">
                  <c:v>TIM scores</c:v>
                </c:pt>
              </c:strCache>
            </c:strRef>
          </c:cat>
          <c:val>
            <c:numRef>
              <c:f>Sheet1!$C$11:$C$15</c:f>
              <c:numCache>
                <c:formatCode>0%</c:formatCode>
                <c:ptCount val="5"/>
                <c:pt idx="0">
                  <c:v>0.51</c:v>
                </c:pt>
                <c:pt idx="1">
                  <c:v>0.56000000000000005</c:v>
                </c:pt>
                <c:pt idx="2">
                  <c:v>0.56000000000000005</c:v>
                </c:pt>
                <c:pt idx="3">
                  <c:v>0.7</c:v>
                </c:pt>
                <c:pt idx="4">
                  <c:v>0.72</c:v>
                </c:pt>
              </c:numCache>
            </c:numRef>
          </c:val>
          <c:extLst>
            <c:ext xmlns:c16="http://schemas.microsoft.com/office/drawing/2014/chart" uri="{C3380CC4-5D6E-409C-BE32-E72D297353CC}">
              <c16:uniqueId val="{00000001-CE25-4612-BF86-B5C31FB03AAE}"/>
            </c:ext>
          </c:extLst>
        </c:ser>
        <c:dLbls>
          <c:dLblPos val="outEnd"/>
          <c:showLegendKey val="0"/>
          <c:showVal val="1"/>
          <c:showCatName val="0"/>
          <c:showSerName val="0"/>
          <c:showPercent val="0"/>
          <c:showBubbleSize val="0"/>
        </c:dLbls>
        <c:gapWidth val="150"/>
        <c:overlap val="-50"/>
        <c:axId val="1457984127"/>
        <c:axId val="1457980287"/>
      </c:barChart>
      <c:catAx>
        <c:axId val="14579841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457980287"/>
        <c:crosses val="autoZero"/>
        <c:auto val="1"/>
        <c:lblAlgn val="ctr"/>
        <c:lblOffset val="100"/>
        <c:noMultiLvlLbl val="0"/>
      </c:catAx>
      <c:valAx>
        <c:axId val="1457980287"/>
        <c:scaling>
          <c:orientation val="minMax"/>
          <c:max val="1.1000000000000001"/>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457984127"/>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tx1"/>
      </a:solidFill>
    </a:ln>
    <a:effectLst/>
  </c:spPr>
  <c:txPr>
    <a:bodyPr/>
    <a:lstStyle/>
    <a:p>
      <a:pPr>
        <a:defRPr sz="12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en-GB" dirty="0"/>
              <a:t>Data completeness for early care indicators by annual report  year</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en-GB"/>
        </a:p>
      </c:txPr>
    </c:title>
    <c:autoTitleDeleted val="0"/>
    <c:plotArea>
      <c:layout/>
      <c:barChart>
        <c:barDir val="col"/>
        <c:grouping val="clustered"/>
        <c:varyColors val="0"/>
        <c:ser>
          <c:idx val="0"/>
          <c:order val="0"/>
          <c:tx>
            <c:strRef>
              <c:f>Sheet1!$B$3</c:f>
              <c:strCache>
                <c:ptCount val="1"/>
                <c:pt idx="0">
                  <c:v>2024</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Sheet1!$A$4:$A$8</c:f>
              <c:strCache>
                <c:ptCount val="5"/>
                <c:pt idx="0">
                  <c:v>gestational age</c:v>
                </c:pt>
                <c:pt idx="1">
                  <c:v>birthweight</c:v>
                </c:pt>
                <c:pt idx="2">
                  <c:v>diagnosis time</c:v>
                </c:pt>
                <c:pt idx="3">
                  <c:v>postnatal referal</c:v>
                </c:pt>
                <c:pt idx="4">
                  <c:v>contact time</c:v>
                </c:pt>
              </c:strCache>
            </c:strRef>
          </c:cat>
          <c:val>
            <c:numRef>
              <c:f>Sheet1!$B$4:$B$8</c:f>
              <c:numCache>
                <c:formatCode>0%</c:formatCode>
                <c:ptCount val="5"/>
                <c:pt idx="0">
                  <c:v>0.74</c:v>
                </c:pt>
                <c:pt idx="1">
                  <c:v>0.74</c:v>
                </c:pt>
                <c:pt idx="2">
                  <c:v>0.97</c:v>
                </c:pt>
                <c:pt idx="3">
                  <c:v>0.82</c:v>
                </c:pt>
                <c:pt idx="4">
                  <c:v>0.95</c:v>
                </c:pt>
              </c:numCache>
            </c:numRef>
          </c:val>
          <c:extLst>
            <c:ext xmlns:c16="http://schemas.microsoft.com/office/drawing/2014/chart" uri="{C3380CC4-5D6E-409C-BE32-E72D297353CC}">
              <c16:uniqueId val="{00000000-1C44-44DA-9F4B-B6B2C27EBC8F}"/>
            </c:ext>
          </c:extLst>
        </c:ser>
        <c:ser>
          <c:idx val="1"/>
          <c:order val="1"/>
          <c:tx>
            <c:strRef>
              <c:f>Sheet1!$C$3</c:f>
              <c:strCache>
                <c:ptCount val="1"/>
                <c:pt idx="0">
                  <c:v>2025</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Sheet1!$A$4:$A$8</c:f>
              <c:strCache>
                <c:ptCount val="5"/>
                <c:pt idx="0">
                  <c:v>gestational age</c:v>
                </c:pt>
                <c:pt idx="1">
                  <c:v>birthweight</c:v>
                </c:pt>
                <c:pt idx="2">
                  <c:v>diagnosis time</c:v>
                </c:pt>
                <c:pt idx="3">
                  <c:v>postnatal referal</c:v>
                </c:pt>
                <c:pt idx="4">
                  <c:v>contact time</c:v>
                </c:pt>
              </c:strCache>
            </c:strRef>
          </c:cat>
          <c:val>
            <c:numRef>
              <c:f>Sheet1!$C$4:$C$8</c:f>
              <c:numCache>
                <c:formatCode>0%</c:formatCode>
                <c:ptCount val="5"/>
                <c:pt idx="0">
                  <c:v>0.75</c:v>
                </c:pt>
                <c:pt idx="1">
                  <c:v>0.75</c:v>
                </c:pt>
                <c:pt idx="2">
                  <c:v>0.98</c:v>
                </c:pt>
                <c:pt idx="3">
                  <c:v>0.85</c:v>
                </c:pt>
                <c:pt idx="4">
                  <c:v>0.97</c:v>
                </c:pt>
              </c:numCache>
            </c:numRef>
          </c:val>
          <c:extLst>
            <c:ext xmlns:c16="http://schemas.microsoft.com/office/drawing/2014/chart" uri="{C3380CC4-5D6E-409C-BE32-E72D297353CC}">
              <c16:uniqueId val="{00000001-1C44-44DA-9F4B-B6B2C27EBC8F}"/>
            </c:ext>
          </c:extLst>
        </c:ser>
        <c:dLbls>
          <c:dLblPos val="outEnd"/>
          <c:showLegendKey val="0"/>
          <c:showVal val="1"/>
          <c:showCatName val="0"/>
          <c:showSerName val="0"/>
          <c:showPercent val="0"/>
          <c:showBubbleSize val="0"/>
        </c:dLbls>
        <c:gapWidth val="150"/>
        <c:overlap val="-50"/>
        <c:axId val="1150980111"/>
        <c:axId val="1150978191"/>
      </c:barChart>
      <c:catAx>
        <c:axId val="1150980111"/>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150978191"/>
        <c:crosses val="autoZero"/>
        <c:auto val="1"/>
        <c:lblAlgn val="ctr"/>
        <c:lblOffset val="100"/>
        <c:noMultiLvlLbl val="0"/>
      </c:catAx>
      <c:valAx>
        <c:axId val="1150978191"/>
        <c:scaling>
          <c:orientation val="minMax"/>
          <c:max val="1.1000000000000001"/>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1509801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tx1"/>
      </a:solidFill>
    </a:ln>
    <a:effectLst/>
  </c:spPr>
  <c:txPr>
    <a:bodyPr/>
    <a:lstStyle/>
    <a:p>
      <a:pPr>
        <a:defRPr sz="12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en-GB"/>
              <a:t>Data completeness of 5-year indicators</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Sheet2!$F$36</c:f>
              <c:strCache>
                <c:ptCount val="1"/>
                <c:pt idx="0">
                  <c:v>2016</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Sheet2!$E$37:$E$41</c:f>
              <c:strCache>
                <c:ptCount val="5"/>
                <c:pt idx="0">
                  <c:v>Height and weight</c:v>
                </c:pt>
                <c:pt idx="1">
                  <c:v>dmft</c:v>
                </c:pt>
                <c:pt idx="2">
                  <c:v>5-year old index scores</c:v>
                </c:pt>
                <c:pt idx="3">
                  <c:v>speech</c:v>
                </c:pt>
                <c:pt idx="4">
                  <c:v>TIM scores</c:v>
                </c:pt>
              </c:strCache>
            </c:strRef>
          </c:cat>
          <c:val>
            <c:numRef>
              <c:f>Sheet2!$F$37:$F$41</c:f>
              <c:numCache>
                <c:formatCode>0%</c:formatCode>
                <c:ptCount val="5"/>
                <c:pt idx="0">
                  <c:v>0.42</c:v>
                </c:pt>
                <c:pt idx="1">
                  <c:v>0.47</c:v>
                </c:pt>
                <c:pt idx="2">
                  <c:v>0.56999999999999995</c:v>
                </c:pt>
                <c:pt idx="3">
                  <c:v>0.64</c:v>
                </c:pt>
                <c:pt idx="4">
                  <c:v>0.66</c:v>
                </c:pt>
              </c:numCache>
            </c:numRef>
          </c:val>
          <c:extLst>
            <c:ext xmlns:c16="http://schemas.microsoft.com/office/drawing/2014/chart" uri="{C3380CC4-5D6E-409C-BE32-E72D297353CC}">
              <c16:uniqueId val="{00000000-BFDD-41C4-938C-B54C47B523E7}"/>
            </c:ext>
          </c:extLst>
        </c:ser>
        <c:ser>
          <c:idx val="1"/>
          <c:order val="1"/>
          <c:tx>
            <c:strRef>
              <c:f>Sheet2!$G$36</c:f>
              <c:strCache>
                <c:ptCount val="1"/>
                <c:pt idx="0">
                  <c:v>2017</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Sheet2!$E$37:$E$41</c:f>
              <c:strCache>
                <c:ptCount val="5"/>
                <c:pt idx="0">
                  <c:v>Height and weight</c:v>
                </c:pt>
                <c:pt idx="1">
                  <c:v>dmft</c:v>
                </c:pt>
                <c:pt idx="2">
                  <c:v>5-year old index scores</c:v>
                </c:pt>
                <c:pt idx="3">
                  <c:v>speech</c:v>
                </c:pt>
                <c:pt idx="4">
                  <c:v>TIM scores</c:v>
                </c:pt>
              </c:strCache>
            </c:strRef>
          </c:cat>
          <c:val>
            <c:numRef>
              <c:f>Sheet2!$G$37:$G$41</c:f>
              <c:numCache>
                <c:formatCode>0%</c:formatCode>
                <c:ptCount val="5"/>
                <c:pt idx="0">
                  <c:v>0.52</c:v>
                </c:pt>
                <c:pt idx="1">
                  <c:v>0.56999999999999995</c:v>
                </c:pt>
                <c:pt idx="2">
                  <c:v>0.49</c:v>
                </c:pt>
                <c:pt idx="3">
                  <c:v>0.7</c:v>
                </c:pt>
                <c:pt idx="4">
                  <c:v>0.74</c:v>
                </c:pt>
              </c:numCache>
            </c:numRef>
          </c:val>
          <c:extLst>
            <c:ext xmlns:c16="http://schemas.microsoft.com/office/drawing/2014/chart" uri="{C3380CC4-5D6E-409C-BE32-E72D297353CC}">
              <c16:uniqueId val="{00000001-BFDD-41C4-938C-B54C47B523E7}"/>
            </c:ext>
          </c:extLst>
        </c:ser>
        <c:ser>
          <c:idx val="2"/>
          <c:order val="2"/>
          <c:tx>
            <c:strRef>
              <c:f>Sheet2!$H$36</c:f>
              <c:strCache>
                <c:ptCount val="1"/>
                <c:pt idx="0">
                  <c:v>2018</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Sheet2!$E$37:$E$41</c:f>
              <c:strCache>
                <c:ptCount val="5"/>
                <c:pt idx="0">
                  <c:v>Height and weight</c:v>
                </c:pt>
                <c:pt idx="1">
                  <c:v>dmft</c:v>
                </c:pt>
                <c:pt idx="2">
                  <c:v>5-year old index scores</c:v>
                </c:pt>
                <c:pt idx="3">
                  <c:v>speech</c:v>
                </c:pt>
                <c:pt idx="4">
                  <c:v>TIM scores</c:v>
                </c:pt>
              </c:strCache>
            </c:strRef>
          </c:cat>
          <c:val>
            <c:numRef>
              <c:f>Sheet2!$H$37:$H$41</c:f>
              <c:numCache>
                <c:formatCode>0%</c:formatCode>
                <c:ptCount val="5"/>
                <c:pt idx="0">
                  <c:v>0.6</c:v>
                </c:pt>
                <c:pt idx="1">
                  <c:v>0.63</c:v>
                </c:pt>
                <c:pt idx="2">
                  <c:v>0.61</c:v>
                </c:pt>
                <c:pt idx="3">
                  <c:v>0.76</c:v>
                </c:pt>
                <c:pt idx="4">
                  <c:v>0.77</c:v>
                </c:pt>
              </c:numCache>
            </c:numRef>
          </c:val>
          <c:extLst>
            <c:ext xmlns:c16="http://schemas.microsoft.com/office/drawing/2014/chart" uri="{C3380CC4-5D6E-409C-BE32-E72D297353CC}">
              <c16:uniqueId val="{00000002-BFDD-41C4-938C-B54C47B523E7}"/>
            </c:ext>
          </c:extLst>
        </c:ser>
        <c:dLbls>
          <c:dLblPos val="outEnd"/>
          <c:showLegendKey val="0"/>
          <c:showVal val="1"/>
          <c:showCatName val="0"/>
          <c:showSerName val="0"/>
          <c:showPercent val="0"/>
          <c:showBubbleSize val="0"/>
        </c:dLbls>
        <c:gapWidth val="150"/>
        <c:overlap val="-50"/>
        <c:axId val="1540565936"/>
        <c:axId val="1540564016"/>
      </c:barChart>
      <c:catAx>
        <c:axId val="1540565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40564016"/>
        <c:crosses val="autoZero"/>
        <c:auto val="1"/>
        <c:lblAlgn val="ctr"/>
        <c:lblOffset val="100"/>
        <c:noMultiLvlLbl val="0"/>
      </c:catAx>
      <c:valAx>
        <c:axId val="154056401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40565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tx1"/>
      </a:solidFill>
    </a:ln>
    <a:effectLst/>
  </c:spPr>
  <c:txPr>
    <a:bodyPr/>
    <a:lstStyle/>
    <a:p>
      <a:pPr>
        <a:defRPr sz="12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en-GB" dirty="0"/>
              <a:t>Data completeness of registry information</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Sheet2!$Z$1</c:f>
              <c:strCache>
                <c:ptCount val="1"/>
                <c:pt idx="0">
                  <c:v>2022</c:v>
                </c:pt>
              </c:strCache>
            </c:strRef>
          </c:tx>
          <c:spPr>
            <a:solidFill>
              <a:schemeClr val="accent1"/>
            </a:solidFill>
            <a:ln>
              <a:noFill/>
            </a:ln>
            <a:effectLst/>
          </c:spPr>
          <c:invertIfNegative val="0"/>
          <c:dLbls>
            <c:delete val="1"/>
          </c:dLbls>
          <c:cat>
            <c:strRef>
              <c:f>Sheet2!$Y$2:$Y$9</c:f>
              <c:strCache>
                <c:ptCount val="8"/>
                <c:pt idx="0">
                  <c:v>Ethnicity</c:v>
                </c:pt>
                <c:pt idx="1">
                  <c:v>Cleft type</c:v>
                </c:pt>
                <c:pt idx="2">
                  <c:v>RS</c:v>
                </c:pt>
                <c:pt idx="3">
                  <c:v>Gestation</c:v>
                </c:pt>
                <c:pt idx="4">
                  <c:v>Birthweight</c:v>
                </c:pt>
                <c:pt idx="5">
                  <c:v>Diagnosis</c:v>
                </c:pt>
                <c:pt idx="6">
                  <c:v>Referral</c:v>
                </c:pt>
                <c:pt idx="7">
                  <c:v>Contact</c:v>
                </c:pt>
              </c:strCache>
            </c:strRef>
          </c:cat>
          <c:val>
            <c:numRef>
              <c:f>Sheet2!$Z$2:$Z$9</c:f>
              <c:numCache>
                <c:formatCode>0%</c:formatCode>
                <c:ptCount val="8"/>
                <c:pt idx="0">
                  <c:v>0.67</c:v>
                </c:pt>
                <c:pt idx="1">
                  <c:v>0.97</c:v>
                </c:pt>
                <c:pt idx="2">
                  <c:v>0.93</c:v>
                </c:pt>
                <c:pt idx="3">
                  <c:v>0.73</c:v>
                </c:pt>
                <c:pt idx="4">
                  <c:v>0.73</c:v>
                </c:pt>
                <c:pt idx="5">
                  <c:v>0.97</c:v>
                </c:pt>
                <c:pt idx="6">
                  <c:v>0.85</c:v>
                </c:pt>
                <c:pt idx="7">
                  <c:v>0.96</c:v>
                </c:pt>
              </c:numCache>
            </c:numRef>
          </c:val>
          <c:extLst>
            <c:ext xmlns:c16="http://schemas.microsoft.com/office/drawing/2014/chart" uri="{C3380CC4-5D6E-409C-BE32-E72D297353CC}">
              <c16:uniqueId val="{00000000-FC76-43ED-99F4-727AA3034A2C}"/>
            </c:ext>
          </c:extLst>
        </c:ser>
        <c:ser>
          <c:idx val="1"/>
          <c:order val="1"/>
          <c:tx>
            <c:strRef>
              <c:f>Sheet2!$AA$1</c:f>
              <c:strCache>
                <c:ptCount val="1"/>
                <c:pt idx="0">
                  <c:v>2023</c:v>
                </c:pt>
              </c:strCache>
            </c:strRef>
          </c:tx>
          <c:spPr>
            <a:solidFill>
              <a:schemeClr val="accent2"/>
            </a:solidFill>
            <a:ln>
              <a:noFill/>
            </a:ln>
            <a:effectLst/>
          </c:spPr>
          <c:invertIfNegative val="0"/>
          <c:dLbls>
            <c:delete val="1"/>
          </c:dLbls>
          <c:cat>
            <c:strRef>
              <c:f>Sheet2!$Y$2:$Y$9</c:f>
              <c:strCache>
                <c:ptCount val="8"/>
                <c:pt idx="0">
                  <c:v>Ethnicity</c:v>
                </c:pt>
                <c:pt idx="1">
                  <c:v>Cleft type</c:v>
                </c:pt>
                <c:pt idx="2">
                  <c:v>RS</c:v>
                </c:pt>
                <c:pt idx="3">
                  <c:v>Gestation</c:v>
                </c:pt>
                <c:pt idx="4">
                  <c:v>Birthweight</c:v>
                </c:pt>
                <c:pt idx="5">
                  <c:v>Diagnosis</c:v>
                </c:pt>
                <c:pt idx="6">
                  <c:v>Referral</c:v>
                </c:pt>
                <c:pt idx="7">
                  <c:v>Contact</c:v>
                </c:pt>
              </c:strCache>
            </c:strRef>
          </c:cat>
          <c:val>
            <c:numRef>
              <c:f>Sheet2!$AA$2:$AA$9</c:f>
              <c:numCache>
                <c:formatCode>0%</c:formatCode>
                <c:ptCount val="8"/>
                <c:pt idx="0">
                  <c:v>0.72</c:v>
                </c:pt>
                <c:pt idx="1">
                  <c:v>0.95</c:v>
                </c:pt>
                <c:pt idx="2">
                  <c:v>0.95</c:v>
                </c:pt>
                <c:pt idx="3">
                  <c:v>0.78</c:v>
                </c:pt>
                <c:pt idx="4">
                  <c:v>0.77</c:v>
                </c:pt>
                <c:pt idx="5">
                  <c:v>0.98</c:v>
                </c:pt>
                <c:pt idx="6">
                  <c:v>0.87</c:v>
                </c:pt>
                <c:pt idx="7">
                  <c:v>0.96</c:v>
                </c:pt>
              </c:numCache>
            </c:numRef>
          </c:val>
          <c:extLst>
            <c:ext xmlns:c16="http://schemas.microsoft.com/office/drawing/2014/chart" uri="{C3380CC4-5D6E-409C-BE32-E72D297353CC}">
              <c16:uniqueId val="{00000001-FC76-43ED-99F4-727AA3034A2C}"/>
            </c:ext>
          </c:extLst>
        </c:ser>
        <c:ser>
          <c:idx val="2"/>
          <c:order val="2"/>
          <c:tx>
            <c:strRef>
              <c:f>Sheet2!$AB$1</c:f>
              <c:strCache>
                <c:ptCount val="1"/>
                <c:pt idx="0">
                  <c:v>2024</c:v>
                </c:pt>
              </c:strCache>
            </c:strRef>
          </c:tx>
          <c:spPr>
            <a:solidFill>
              <a:schemeClr val="accent3"/>
            </a:solidFill>
            <a:ln>
              <a:noFill/>
            </a:ln>
            <a:effectLst/>
          </c:spPr>
          <c:invertIfNegative val="0"/>
          <c:dLbls>
            <c:delete val="1"/>
          </c:dLbls>
          <c:cat>
            <c:strRef>
              <c:f>Sheet2!$Y$2:$Y$9</c:f>
              <c:strCache>
                <c:ptCount val="8"/>
                <c:pt idx="0">
                  <c:v>Ethnicity</c:v>
                </c:pt>
                <c:pt idx="1">
                  <c:v>Cleft type</c:v>
                </c:pt>
                <c:pt idx="2">
                  <c:v>RS</c:v>
                </c:pt>
                <c:pt idx="3">
                  <c:v>Gestation</c:v>
                </c:pt>
                <c:pt idx="4">
                  <c:v>Birthweight</c:v>
                </c:pt>
                <c:pt idx="5">
                  <c:v>Diagnosis</c:v>
                </c:pt>
                <c:pt idx="6">
                  <c:v>Referral</c:v>
                </c:pt>
                <c:pt idx="7">
                  <c:v>Contact</c:v>
                </c:pt>
              </c:strCache>
            </c:strRef>
          </c:cat>
          <c:val>
            <c:numRef>
              <c:f>Sheet2!$AB$2:$AB$9</c:f>
              <c:numCache>
                <c:formatCode>0%</c:formatCode>
                <c:ptCount val="8"/>
                <c:pt idx="0">
                  <c:v>0.7</c:v>
                </c:pt>
                <c:pt idx="1">
                  <c:v>0.94</c:v>
                </c:pt>
                <c:pt idx="2">
                  <c:v>0.94</c:v>
                </c:pt>
                <c:pt idx="3">
                  <c:v>0.73</c:v>
                </c:pt>
                <c:pt idx="4">
                  <c:v>0.74</c:v>
                </c:pt>
                <c:pt idx="5">
                  <c:v>0.99</c:v>
                </c:pt>
                <c:pt idx="6">
                  <c:v>0.82</c:v>
                </c:pt>
                <c:pt idx="7">
                  <c:v>0.97</c:v>
                </c:pt>
              </c:numCache>
            </c:numRef>
          </c:val>
          <c:extLst>
            <c:ext xmlns:c16="http://schemas.microsoft.com/office/drawing/2014/chart" uri="{C3380CC4-5D6E-409C-BE32-E72D297353CC}">
              <c16:uniqueId val="{00000002-FC76-43ED-99F4-727AA3034A2C}"/>
            </c:ext>
          </c:extLst>
        </c:ser>
        <c:dLbls>
          <c:dLblPos val="outEnd"/>
          <c:showLegendKey val="0"/>
          <c:showVal val="1"/>
          <c:showCatName val="0"/>
          <c:showSerName val="0"/>
          <c:showPercent val="0"/>
          <c:showBubbleSize val="0"/>
        </c:dLbls>
        <c:gapWidth val="150"/>
        <c:overlap val="-50"/>
        <c:axId val="1540565936"/>
        <c:axId val="1540564016"/>
      </c:barChart>
      <c:catAx>
        <c:axId val="1540565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40564016"/>
        <c:crosses val="autoZero"/>
        <c:auto val="1"/>
        <c:lblAlgn val="ctr"/>
        <c:lblOffset val="100"/>
        <c:noMultiLvlLbl val="0"/>
      </c:catAx>
      <c:valAx>
        <c:axId val="154056401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40565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9525" cap="flat" cmpd="sng" algn="ctr">
      <a:solidFill>
        <a:schemeClr val="tx1"/>
      </a:solidFill>
      <a:round/>
    </a:ln>
    <a:effectLst/>
  </c:spPr>
  <c:txPr>
    <a:bodyPr/>
    <a:lstStyle/>
    <a:p>
      <a:pPr>
        <a:defRPr sz="12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chemeClr val="tx1">
                    <a:lumMod val="65000"/>
                    <a:lumOff val="35000"/>
                  </a:schemeClr>
                </a:solidFill>
                <a:latin typeface="+mn-lt"/>
                <a:ea typeface="+mn-ea"/>
                <a:cs typeface="+mn-cs"/>
              </a:defRPr>
            </a:pPr>
            <a:r>
              <a:rPr lang="en-GB"/>
              <a:t>Early care indicators by Annual Report</a:t>
            </a:r>
          </a:p>
        </c:rich>
      </c:tx>
      <c:overlay val="0"/>
      <c:spPr>
        <a:noFill/>
        <a:ln>
          <a:noFill/>
        </a:ln>
        <a:effectLst/>
      </c:spPr>
      <c:txPr>
        <a:bodyPr rot="0" spcFirstLastPara="1" vertOverflow="ellipsis" vert="horz" wrap="square" anchor="ctr" anchorCtr="1"/>
        <a:lstStyle/>
        <a:p>
          <a:pPr>
            <a:defRPr sz="13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Sheet2!$B$16</c:f>
              <c:strCache>
                <c:ptCount val="1"/>
                <c:pt idx="0">
                  <c:v>2024</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Sheet2!$A$17:$A$24</c:f>
              <c:strCache>
                <c:ptCount val="8"/>
                <c:pt idx="0">
                  <c:v>Antenatal CL diagnosis</c:v>
                </c:pt>
                <c:pt idx="1">
                  <c:v>24hr CP diagnosis</c:v>
                </c:pt>
                <c:pt idx="2">
                  <c:v>72hr CP diagnosis</c:v>
                </c:pt>
                <c:pt idx="3">
                  <c:v>Referral &lt;24hr of birth</c:v>
                </c:pt>
                <c:pt idx="4">
                  <c:v>Contact &lt;24hr of referral</c:v>
                </c:pt>
                <c:pt idx="5">
                  <c:v>CNS visit &lt;24hr of referral</c:v>
                </c:pt>
                <c:pt idx="6">
                  <c:v>Verified consent</c:v>
                </c:pt>
                <c:pt idx="7">
                  <c:v>Positive consent</c:v>
                </c:pt>
              </c:strCache>
            </c:strRef>
          </c:cat>
          <c:val>
            <c:numRef>
              <c:f>Sheet2!$B$17:$B$24</c:f>
              <c:numCache>
                <c:formatCode>General</c:formatCode>
                <c:ptCount val="8"/>
                <c:pt idx="0">
                  <c:v>78</c:v>
                </c:pt>
                <c:pt idx="1">
                  <c:v>74</c:v>
                </c:pt>
                <c:pt idx="2">
                  <c:v>84</c:v>
                </c:pt>
                <c:pt idx="3">
                  <c:v>82</c:v>
                </c:pt>
                <c:pt idx="4">
                  <c:v>94</c:v>
                </c:pt>
                <c:pt idx="5">
                  <c:v>84</c:v>
                </c:pt>
                <c:pt idx="6">
                  <c:v>88</c:v>
                </c:pt>
                <c:pt idx="7">
                  <c:v>97</c:v>
                </c:pt>
              </c:numCache>
            </c:numRef>
          </c:val>
          <c:extLst>
            <c:ext xmlns:c16="http://schemas.microsoft.com/office/drawing/2014/chart" uri="{C3380CC4-5D6E-409C-BE32-E72D297353CC}">
              <c16:uniqueId val="{00000000-9C15-4D8F-B8D3-A0089CDC02ED}"/>
            </c:ext>
          </c:extLst>
        </c:ser>
        <c:ser>
          <c:idx val="1"/>
          <c:order val="1"/>
          <c:tx>
            <c:strRef>
              <c:f>Sheet2!$C$16</c:f>
              <c:strCache>
                <c:ptCount val="1"/>
                <c:pt idx="0">
                  <c:v>2025</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Sheet2!$A$17:$A$24</c:f>
              <c:strCache>
                <c:ptCount val="8"/>
                <c:pt idx="0">
                  <c:v>Antenatal CL diagnosis</c:v>
                </c:pt>
                <c:pt idx="1">
                  <c:v>24hr CP diagnosis</c:v>
                </c:pt>
                <c:pt idx="2">
                  <c:v>72hr CP diagnosis</c:v>
                </c:pt>
                <c:pt idx="3">
                  <c:v>Referral &lt;24hr of birth</c:v>
                </c:pt>
                <c:pt idx="4">
                  <c:v>Contact &lt;24hr of referral</c:v>
                </c:pt>
                <c:pt idx="5">
                  <c:v>CNS visit &lt;24hr of referral</c:v>
                </c:pt>
                <c:pt idx="6">
                  <c:v>Verified consent</c:v>
                </c:pt>
                <c:pt idx="7">
                  <c:v>Positive consent</c:v>
                </c:pt>
              </c:strCache>
            </c:strRef>
          </c:cat>
          <c:val>
            <c:numRef>
              <c:f>Sheet2!$C$17:$C$24</c:f>
              <c:numCache>
                <c:formatCode>General</c:formatCode>
                <c:ptCount val="8"/>
                <c:pt idx="0">
                  <c:v>78</c:v>
                </c:pt>
                <c:pt idx="1">
                  <c:v>75</c:v>
                </c:pt>
                <c:pt idx="2">
                  <c:v>85</c:v>
                </c:pt>
                <c:pt idx="3">
                  <c:v>82</c:v>
                </c:pt>
                <c:pt idx="4">
                  <c:v>95</c:v>
                </c:pt>
                <c:pt idx="5">
                  <c:v>86</c:v>
                </c:pt>
                <c:pt idx="6">
                  <c:v>90</c:v>
                </c:pt>
                <c:pt idx="7">
                  <c:v>97</c:v>
                </c:pt>
              </c:numCache>
            </c:numRef>
          </c:val>
          <c:extLst>
            <c:ext xmlns:c16="http://schemas.microsoft.com/office/drawing/2014/chart" uri="{C3380CC4-5D6E-409C-BE32-E72D297353CC}">
              <c16:uniqueId val="{00000001-9C15-4D8F-B8D3-A0089CDC02ED}"/>
            </c:ext>
          </c:extLst>
        </c:ser>
        <c:dLbls>
          <c:dLblPos val="outEnd"/>
          <c:showLegendKey val="0"/>
          <c:showVal val="1"/>
          <c:showCatName val="0"/>
          <c:showSerName val="0"/>
          <c:showPercent val="0"/>
          <c:showBubbleSize val="0"/>
        </c:dLbls>
        <c:gapWidth val="150"/>
        <c:overlap val="-50"/>
        <c:axId val="1372184815"/>
        <c:axId val="1372185295"/>
      </c:barChart>
      <c:catAx>
        <c:axId val="13721848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372185295"/>
        <c:crosses val="autoZero"/>
        <c:auto val="1"/>
        <c:lblAlgn val="ctr"/>
        <c:lblOffset val="100"/>
        <c:noMultiLvlLbl val="0"/>
      </c:catAx>
      <c:valAx>
        <c:axId val="1372185295"/>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372184815"/>
        <c:crosses val="autoZero"/>
        <c:crossBetween val="between"/>
        <c:majorUnit val="20"/>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tx1"/>
      </a:solidFill>
    </a:ln>
    <a:effectLst/>
  </c:spPr>
  <c:txPr>
    <a:bodyPr/>
    <a:lstStyle/>
    <a:p>
      <a:pPr>
        <a:defRPr sz="11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chemeClr val="tx1">
                    <a:lumMod val="65000"/>
                    <a:lumOff val="35000"/>
                  </a:schemeClr>
                </a:solidFill>
                <a:latin typeface="+mn-lt"/>
                <a:ea typeface="+mn-ea"/>
                <a:cs typeface="+mn-cs"/>
              </a:defRPr>
            </a:pPr>
            <a:r>
              <a:rPr lang="en-GB"/>
              <a:t>5-year-old outcomes by Annual Report</a:t>
            </a:r>
          </a:p>
        </c:rich>
      </c:tx>
      <c:overlay val="0"/>
      <c:spPr>
        <a:noFill/>
        <a:ln>
          <a:noFill/>
        </a:ln>
        <a:effectLst/>
      </c:spPr>
      <c:txPr>
        <a:bodyPr rot="0" spcFirstLastPara="1" vertOverflow="ellipsis" vert="horz" wrap="square" anchor="ctr" anchorCtr="1"/>
        <a:lstStyle/>
        <a:p>
          <a:pPr>
            <a:defRPr sz="13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Sheet2!$B$42</c:f>
              <c:strCache>
                <c:ptCount val="1"/>
                <c:pt idx="0">
                  <c:v>2024</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Sheet2!$A$43:$A$51</c:f>
              <c:strCache>
                <c:ptCount val="9"/>
                <c:pt idx="0">
                  <c:v>Verified consent</c:v>
                </c:pt>
                <c:pt idx="1">
                  <c:v>Healthy BMI</c:v>
                </c:pt>
                <c:pt idx="2">
                  <c:v>dmft &gt;0</c:v>
                </c:pt>
                <c:pt idx="3">
                  <c:v>dmft &gt;5</c:v>
                </c:pt>
                <c:pt idx="4">
                  <c:v>Good facial growth</c:v>
                </c:pt>
                <c:pt idx="5">
                  <c:v>Speech S1</c:v>
                </c:pt>
                <c:pt idx="6">
                  <c:v>Speech S2a</c:v>
                </c:pt>
                <c:pt idx="7">
                  <c:v>Speech S3</c:v>
                </c:pt>
                <c:pt idx="8">
                  <c:v>TIM scores 1a+</c:v>
                </c:pt>
              </c:strCache>
            </c:strRef>
          </c:cat>
          <c:val>
            <c:numRef>
              <c:f>Sheet2!$B$43:$B$51</c:f>
              <c:numCache>
                <c:formatCode>General</c:formatCode>
                <c:ptCount val="9"/>
                <c:pt idx="0">
                  <c:v>91</c:v>
                </c:pt>
                <c:pt idx="1">
                  <c:v>83</c:v>
                </c:pt>
                <c:pt idx="2">
                  <c:v>38</c:v>
                </c:pt>
                <c:pt idx="3">
                  <c:v>15</c:v>
                </c:pt>
                <c:pt idx="4">
                  <c:v>52</c:v>
                </c:pt>
                <c:pt idx="5">
                  <c:v>57</c:v>
                </c:pt>
                <c:pt idx="6">
                  <c:v>73</c:v>
                </c:pt>
                <c:pt idx="7">
                  <c:v>65</c:v>
                </c:pt>
                <c:pt idx="8">
                  <c:v>92</c:v>
                </c:pt>
              </c:numCache>
            </c:numRef>
          </c:val>
          <c:extLst>
            <c:ext xmlns:c16="http://schemas.microsoft.com/office/drawing/2014/chart" uri="{C3380CC4-5D6E-409C-BE32-E72D297353CC}">
              <c16:uniqueId val="{00000000-83F6-4AFB-BACD-5FD45513AF9F}"/>
            </c:ext>
          </c:extLst>
        </c:ser>
        <c:ser>
          <c:idx val="1"/>
          <c:order val="1"/>
          <c:tx>
            <c:strRef>
              <c:f>Sheet2!$C$42</c:f>
              <c:strCache>
                <c:ptCount val="1"/>
                <c:pt idx="0">
                  <c:v>2025</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Sheet2!$A$43:$A$51</c:f>
              <c:strCache>
                <c:ptCount val="9"/>
                <c:pt idx="0">
                  <c:v>Verified consent</c:v>
                </c:pt>
                <c:pt idx="1">
                  <c:v>Healthy BMI</c:v>
                </c:pt>
                <c:pt idx="2">
                  <c:v>dmft &gt;0</c:v>
                </c:pt>
                <c:pt idx="3">
                  <c:v>dmft &gt;5</c:v>
                </c:pt>
                <c:pt idx="4">
                  <c:v>Good facial growth</c:v>
                </c:pt>
                <c:pt idx="5">
                  <c:v>Speech S1</c:v>
                </c:pt>
                <c:pt idx="6">
                  <c:v>Speech S2a</c:v>
                </c:pt>
                <c:pt idx="7">
                  <c:v>Speech S3</c:v>
                </c:pt>
                <c:pt idx="8">
                  <c:v>TIM scores 1a+</c:v>
                </c:pt>
              </c:strCache>
            </c:strRef>
          </c:cat>
          <c:val>
            <c:numRef>
              <c:f>Sheet2!$C$43:$C$51</c:f>
              <c:numCache>
                <c:formatCode>General</c:formatCode>
                <c:ptCount val="9"/>
                <c:pt idx="0">
                  <c:v>93</c:v>
                </c:pt>
                <c:pt idx="1">
                  <c:v>84</c:v>
                </c:pt>
                <c:pt idx="2">
                  <c:v>39</c:v>
                </c:pt>
                <c:pt idx="3">
                  <c:v>16</c:v>
                </c:pt>
                <c:pt idx="4">
                  <c:v>54</c:v>
                </c:pt>
                <c:pt idx="5">
                  <c:v>54</c:v>
                </c:pt>
                <c:pt idx="6">
                  <c:v>74</c:v>
                </c:pt>
                <c:pt idx="7">
                  <c:v>62</c:v>
                </c:pt>
                <c:pt idx="8">
                  <c:v>92</c:v>
                </c:pt>
              </c:numCache>
            </c:numRef>
          </c:val>
          <c:extLst>
            <c:ext xmlns:c16="http://schemas.microsoft.com/office/drawing/2014/chart" uri="{C3380CC4-5D6E-409C-BE32-E72D297353CC}">
              <c16:uniqueId val="{00000001-83F6-4AFB-BACD-5FD45513AF9F}"/>
            </c:ext>
          </c:extLst>
        </c:ser>
        <c:dLbls>
          <c:dLblPos val="outEnd"/>
          <c:showLegendKey val="0"/>
          <c:showVal val="1"/>
          <c:showCatName val="0"/>
          <c:showSerName val="0"/>
          <c:showPercent val="0"/>
          <c:showBubbleSize val="0"/>
        </c:dLbls>
        <c:gapWidth val="150"/>
        <c:overlap val="-50"/>
        <c:axId val="1372184815"/>
        <c:axId val="1372185295"/>
      </c:barChart>
      <c:catAx>
        <c:axId val="13721848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372185295"/>
        <c:crosses val="autoZero"/>
        <c:auto val="1"/>
        <c:lblAlgn val="ctr"/>
        <c:lblOffset val="100"/>
        <c:noMultiLvlLbl val="0"/>
      </c:catAx>
      <c:valAx>
        <c:axId val="1372185295"/>
        <c:scaling>
          <c:orientation val="minMax"/>
          <c:max val="105"/>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372184815"/>
        <c:crosses val="autoZero"/>
        <c:crossBetween val="between"/>
        <c:majorUnit val="20"/>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tx1"/>
      </a:solidFill>
    </a:ln>
    <a:effectLst/>
  </c:spPr>
  <c:txPr>
    <a:bodyPr/>
    <a:lstStyle/>
    <a:p>
      <a:pPr>
        <a:defRPr sz="11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en-GB"/>
              <a:t>5-year-old outcomes</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Sheet2!$F$42</c:f>
              <c:strCache>
                <c:ptCount val="1"/>
                <c:pt idx="0">
                  <c:v>2015</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Sheet2!$E$43:$E$51</c:f>
              <c:strCache>
                <c:ptCount val="9"/>
                <c:pt idx="0">
                  <c:v>Verified consent</c:v>
                </c:pt>
                <c:pt idx="1">
                  <c:v>Healthy BMI</c:v>
                </c:pt>
                <c:pt idx="2">
                  <c:v>dmft &gt;0</c:v>
                </c:pt>
                <c:pt idx="3">
                  <c:v>dmft &gt;5</c:v>
                </c:pt>
                <c:pt idx="4">
                  <c:v>Good facial growth</c:v>
                </c:pt>
                <c:pt idx="5">
                  <c:v>Speech S1</c:v>
                </c:pt>
                <c:pt idx="6">
                  <c:v>Speech S2a</c:v>
                </c:pt>
                <c:pt idx="7">
                  <c:v>Speech S3</c:v>
                </c:pt>
                <c:pt idx="8">
                  <c:v>TIM scores 1+ (psychology assessment)</c:v>
                </c:pt>
              </c:strCache>
            </c:strRef>
          </c:cat>
          <c:val>
            <c:numRef>
              <c:f>Sheet2!$F$43:$F$51</c:f>
              <c:numCache>
                <c:formatCode>0%</c:formatCode>
                <c:ptCount val="9"/>
                <c:pt idx="0">
                  <c:v>0.94</c:v>
                </c:pt>
                <c:pt idx="1">
                  <c:v>0.82</c:v>
                </c:pt>
                <c:pt idx="2">
                  <c:v>0.39</c:v>
                </c:pt>
                <c:pt idx="3">
                  <c:v>0.14000000000000001</c:v>
                </c:pt>
                <c:pt idx="4">
                  <c:v>0.54</c:v>
                </c:pt>
                <c:pt idx="5">
                  <c:v>0.57999999999999996</c:v>
                </c:pt>
                <c:pt idx="6">
                  <c:v>0.75</c:v>
                </c:pt>
                <c:pt idx="7">
                  <c:v>0.64</c:v>
                </c:pt>
                <c:pt idx="8">
                  <c:v>0.92</c:v>
                </c:pt>
              </c:numCache>
            </c:numRef>
          </c:val>
          <c:extLst>
            <c:ext xmlns:c16="http://schemas.microsoft.com/office/drawing/2014/chart" uri="{C3380CC4-5D6E-409C-BE32-E72D297353CC}">
              <c16:uniqueId val="{00000000-52EE-4FEF-B361-2BF9B8C3E186}"/>
            </c:ext>
          </c:extLst>
        </c:ser>
        <c:ser>
          <c:idx val="1"/>
          <c:order val="1"/>
          <c:tx>
            <c:strRef>
              <c:f>Sheet2!$G$42</c:f>
              <c:strCache>
                <c:ptCount val="1"/>
                <c:pt idx="0">
                  <c:v>2016</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Sheet2!$E$43:$E$51</c:f>
              <c:strCache>
                <c:ptCount val="9"/>
                <c:pt idx="0">
                  <c:v>Verified consent</c:v>
                </c:pt>
                <c:pt idx="1">
                  <c:v>Healthy BMI</c:v>
                </c:pt>
                <c:pt idx="2">
                  <c:v>dmft &gt;0</c:v>
                </c:pt>
                <c:pt idx="3">
                  <c:v>dmft &gt;5</c:v>
                </c:pt>
                <c:pt idx="4">
                  <c:v>Good facial growth</c:v>
                </c:pt>
                <c:pt idx="5">
                  <c:v>Speech S1</c:v>
                </c:pt>
                <c:pt idx="6">
                  <c:v>Speech S2a</c:v>
                </c:pt>
                <c:pt idx="7">
                  <c:v>Speech S3</c:v>
                </c:pt>
                <c:pt idx="8">
                  <c:v>TIM scores 1+ (psychology assessment)</c:v>
                </c:pt>
              </c:strCache>
            </c:strRef>
          </c:cat>
          <c:val>
            <c:numRef>
              <c:f>Sheet2!$G$43:$G$51</c:f>
              <c:numCache>
                <c:formatCode>0%</c:formatCode>
                <c:ptCount val="9"/>
                <c:pt idx="0">
                  <c:v>0.93</c:v>
                </c:pt>
                <c:pt idx="1">
                  <c:v>0.85</c:v>
                </c:pt>
                <c:pt idx="2">
                  <c:v>0.38</c:v>
                </c:pt>
                <c:pt idx="3">
                  <c:v>0.17</c:v>
                </c:pt>
                <c:pt idx="4">
                  <c:v>0.55000000000000004</c:v>
                </c:pt>
                <c:pt idx="5">
                  <c:v>0.54</c:v>
                </c:pt>
                <c:pt idx="6">
                  <c:v>0.71</c:v>
                </c:pt>
                <c:pt idx="7">
                  <c:v>0.63</c:v>
                </c:pt>
                <c:pt idx="8">
                  <c:v>0.92</c:v>
                </c:pt>
              </c:numCache>
            </c:numRef>
          </c:val>
          <c:extLst>
            <c:ext xmlns:c16="http://schemas.microsoft.com/office/drawing/2014/chart" uri="{C3380CC4-5D6E-409C-BE32-E72D297353CC}">
              <c16:uniqueId val="{00000001-52EE-4FEF-B361-2BF9B8C3E186}"/>
            </c:ext>
          </c:extLst>
        </c:ser>
        <c:ser>
          <c:idx val="2"/>
          <c:order val="2"/>
          <c:tx>
            <c:strRef>
              <c:f>Sheet2!$H$42</c:f>
              <c:strCache>
                <c:ptCount val="1"/>
                <c:pt idx="0">
                  <c:v>2017</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Sheet2!$E$43:$E$51</c:f>
              <c:strCache>
                <c:ptCount val="9"/>
                <c:pt idx="0">
                  <c:v>Verified consent</c:v>
                </c:pt>
                <c:pt idx="1">
                  <c:v>Healthy BMI</c:v>
                </c:pt>
                <c:pt idx="2">
                  <c:v>dmft &gt;0</c:v>
                </c:pt>
                <c:pt idx="3">
                  <c:v>dmft &gt;5</c:v>
                </c:pt>
                <c:pt idx="4">
                  <c:v>Good facial growth</c:v>
                </c:pt>
                <c:pt idx="5">
                  <c:v>Speech S1</c:v>
                </c:pt>
                <c:pt idx="6">
                  <c:v>Speech S2a</c:v>
                </c:pt>
                <c:pt idx="7">
                  <c:v>Speech S3</c:v>
                </c:pt>
                <c:pt idx="8">
                  <c:v>TIM scores 1+ (psychology assessment)</c:v>
                </c:pt>
              </c:strCache>
            </c:strRef>
          </c:cat>
          <c:val>
            <c:numRef>
              <c:f>Sheet2!$H$43:$H$51</c:f>
              <c:numCache>
                <c:formatCode>0%</c:formatCode>
                <c:ptCount val="9"/>
                <c:pt idx="0">
                  <c:v>0.94</c:v>
                </c:pt>
                <c:pt idx="1">
                  <c:v>0.83</c:v>
                </c:pt>
                <c:pt idx="2">
                  <c:v>0.39</c:v>
                </c:pt>
                <c:pt idx="3">
                  <c:v>0.16</c:v>
                </c:pt>
                <c:pt idx="4">
                  <c:v>0.53</c:v>
                </c:pt>
                <c:pt idx="5">
                  <c:v>0.51</c:v>
                </c:pt>
                <c:pt idx="6">
                  <c:v>0.75</c:v>
                </c:pt>
                <c:pt idx="7">
                  <c:v>0.59</c:v>
                </c:pt>
                <c:pt idx="8">
                  <c:v>0.91</c:v>
                </c:pt>
              </c:numCache>
            </c:numRef>
          </c:val>
          <c:extLst>
            <c:ext xmlns:c16="http://schemas.microsoft.com/office/drawing/2014/chart" uri="{C3380CC4-5D6E-409C-BE32-E72D297353CC}">
              <c16:uniqueId val="{00000002-52EE-4FEF-B361-2BF9B8C3E186}"/>
            </c:ext>
          </c:extLst>
        </c:ser>
        <c:dLbls>
          <c:dLblPos val="outEnd"/>
          <c:showLegendKey val="0"/>
          <c:showVal val="1"/>
          <c:showCatName val="0"/>
          <c:showSerName val="0"/>
          <c:showPercent val="0"/>
          <c:showBubbleSize val="0"/>
        </c:dLbls>
        <c:gapWidth val="150"/>
        <c:overlap val="-50"/>
        <c:axId val="1540565936"/>
        <c:axId val="1540564016"/>
      </c:barChart>
      <c:catAx>
        <c:axId val="1540565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40564016"/>
        <c:crosses val="autoZero"/>
        <c:auto val="1"/>
        <c:lblAlgn val="ctr"/>
        <c:lblOffset val="100"/>
        <c:noMultiLvlLbl val="0"/>
      </c:catAx>
      <c:valAx>
        <c:axId val="154056401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40565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00B050"/>
              </a:solidFill>
              <a:ln w="19050">
                <a:solidFill>
                  <a:schemeClr val="lt1"/>
                </a:solidFill>
              </a:ln>
              <a:effectLst/>
            </c:spPr>
            <c:extLst>
              <c:ext xmlns:c16="http://schemas.microsoft.com/office/drawing/2014/chart" uri="{C3380CC4-5D6E-409C-BE32-E72D297353CC}">
                <c16:uniqueId val="{00000001-5A77-8C44-93F5-47FAEFA3130D}"/>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5A77-8C44-93F5-47FAEFA3130D}"/>
              </c:ext>
            </c:extLst>
          </c:dPt>
          <c:dLbls>
            <c:dLbl>
              <c:idx val="0"/>
              <c:numFmt formatCode="0.0%" sourceLinked="0"/>
              <c:spPr>
                <a:noFill/>
                <a:ln>
                  <a:noFill/>
                </a:ln>
                <a:effectLst/>
              </c:spPr>
              <c:txPr>
                <a:bodyPr rot="0" spcFirstLastPara="1" vertOverflow="ellipsis" vert="horz" wrap="square" anchor="ctr" anchorCtr="1"/>
                <a:lstStyle/>
                <a:p>
                  <a:pPr>
                    <a:defRPr sz="54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A77-8C44-93F5-47FAEFA3130D}"/>
                </c:ext>
              </c:extLst>
            </c:dLbl>
            <c:dLbl>
              <c:idx val="1"/>
              <c:numFmt formatCode="0.00%" sourceLinked="0"/>
              <c:spPr>
                <a:noFill/>
                <a:ln>
                  <a:noFill/>
                </a:ln>
                <a:effectLst/>
              </c:spPr>
              <c:txPr>
                <a:bodyPr rot="0" spcFirstLastPara="1" vertOverflow="ellipsis" vert="horz" wrap="square" anchor="ctr" anchorCtr="1"/>
                <a:lstStyle/>
                <a:p>
                  <a:pPr>
                    <a:defRPr sz="54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A77-8C44-93F5-47FAEFA3130D}"/>
                </c:ext>
              </c:extLst>
            </c:dLbl>
            <c:numFmt formatCode="#,##0.00" sourceLinked="0"/>
            <c:spPr>
              <a:noFill/>
              <a:ln>
                <a:noFill/>
              </a:ln>
              <a:effectLst/>
            </c:spPr>
            <c:txPr>
              <a:bodyPr rot="0" spcFirstLastPara="1" vertOverflow="ellipsis" vert="horz" wrap="square" anchor="ctr" anchorCtr="1"/>
              <a:lstStyle/>
              <a:p>
                <a:pPr>
                  <a:defRPr sz="54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0"/>
            <c:extLst>
              <c:ext xmlns:c15="http://schemas.microsoft.com/office/drawing/2012/chart" uri="{CE6537A1-D6FC-4f65-9D91-7224C49458BB}"/>
            </c:extLst>
          </c:dLbls>
          <c:cat>
            <c:strRef>
              <c:f>'Kids by DOB'!$AR$109:$AR$110</c:f>
              <c:strCache>
                <c:ptCount val="2"/>
                <c:pt idx="0">
                  <c:v>No further surgery required</c:v>
                </c:pt>
                <c:pt idx="1">
                  <c:v>Required further surgery</c:v>
                </c:pt>
              </c:strCache>
            </c:strRef>
          </c:cat>
          <c:val>
            <c:numRef>
              <c:f>'Kids by DOB'!$AS$109:$AS$110</c:f>
              <c:numCache>
                <c:formatCode>General</c:formatCode>
                <c:ptCount val="2"/>
                <c:pt idx="0">
                  <c:v>82.35294117647058</c:v>
                </c:pt>
                <c:pt idx="1">
                  <c:v>17.647058823529413</c:v>
                </c:pt>
              </c:numCache>
            </c:numRef>
          </c:val>
          <c:extLst>
            <c:ext xmlns:c16="http://schemas.microsoft.com/office/drawing/2014/chart" uri="{C3380CC4-5D6E-409C-BE32-E72D297353CC}">
              <c16:uniqueId val="{00000004-5A77-8C44-93F5-47FAEFA3130D}"/>
            </c:ext>
          </c:extLst>
        </c:ser>
        <c:dLbls>
          <c:dLblPos val="bestFit"/>
          <c:showLegendKey val="0"/>
          <c:showVal val="1"/>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3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36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810FB8-10D1-42A5-9861-34311EDF06EA}" type="doc">
      <dgm:prSet loTypeId="urn:microsoft.com/office/officeart/2005/8/layout/vProcess5" loCatId="process" qsTypeId="urn:microsoft.com/office/officeart/2005/8/quickstyle/simple1" qsCatId="simple" csTypeId="urn:microsoft.com/office/officeart/2005/8/colors/colorful5" csCatId="colorful"/>
      <dgm:spPr/>
      <dgm:t>
        <a:bodyPr/>
        <a:lstStyle/>
        <a:p>
          <a:endParaRPr lang="en-US"/>
        </a:p>
      </dgm:t>
    </dgm:pt>
    <dgm:pt modelId="{92BD06BF-1DBA-4CA9-9EF6-B9EBF4F78D7B}">
      <dgm:prSet/>
      <dgm:spPr/>
      <dgm:t>
        <a:bodyPr/>
        <a:lstStyle/>
        <a:p>
          <a:r>
            <a:rPr lang="en-GB" i="1"/>
            <a:t>17% of children in Manchester had secondary speech surgery. </a:t>
          </a:r>
          <a:endParaRPr lang="en-US"/>
        </a:p>
      </dgm:t>
    </dgm:pt>
    <dgm:pt modelId="{1DB812B4-3C32-4F90-8169-664A91B94B82}" type="parTrans" cxnId="{C99FF2AD-BA94-4F70-99E4-83C8A91EF74C}">
      <dgm:prSet/>
      <dgm:spPr/>
      <dgm:t>
        <a:bodyPr/>
        <a:lstStyle/>
        <a:p>
          <a:endParaRPr lang="en-US"/>
        </a:p>
      </dgm:t>
    </dgm:pt>
    <dgm:pt modelId="{21285487-1F61-4B49-8836-EB66C734EC1E}" type="sibTrans" cxnId="{C99FF2AD-BA94-4F70-99E4-83C8A91EF74C}">
      <dgm:prSet/>
      <dgm:spPr/>
      <dgm:t>
        <a:bodyPr/>
        <a:lstStyle/>
        <a:p>
          <a:endParaRPr lang="en-US"/>
        </a:p>
      </dgm:t>
    </dgm:pt>
    <dgm:pt modelId="{ABE31B6E-1308-48BE-8106-A31B06520150}">
      <dgm:prSet/>
      <dgm:spPr/>
      <dgm:t>
        <a:bodyPr/>
        <a:lstStyle/>
        <a:p>
          <a:r>
            <a:rPr lang="en-GB" i="1"/>
            <a:t>Of these, 82% had no evidence of a structurally-related issue after surgery (national average: 58%, cleft service range: 23%-82%)</a:t>
          </a:r>
          <a:endParaRPr lang="en-US"/>
        </a:p>
      </dgm:t>
    </dgm:pt>
    <dgm:pt modelId="{80249F7F-82FC-4BA5-976D-0CD70377E150}" type="parTrans" cxnId="{E8B96F1C-4233-4182-A7AD-AB13E420C080}">
      <dgm:prSet/>
      <dgm:spPr/>
      <dgm:t>
        <a:bodyPr/>
        <a:lstStyle/>
        <a:p>
          <a:endParaRPr lang="en-US"/>
        </a:p>
      </dgm:t>
    </dgm:pt>
    <dgm:pt modelId="{805FE930-9990-46C2-9F83-B7A9122E3953}" type="sibTrans" cxnId="{E8B96F1C-4233-4182-A7AD-AB13E420C080}">
      <dgm:prSet/>
      <dgm:spPr/>
      <dgm:t>
        <a:bodyPr/>
        <a:lstStyle/>
        <a:p>
          <a:endParaRPr lang="en-US"/>
        </a:p>
      </dgm:t>
    </dgm:pt>
    <dgm:pt modelId="{679F3B2C-7FE2-8E45-9571-8E3DD2A2AF5D}" type="pres">
      <dgm:prSet presAssocID="{BA810FB8-10D1-42A5-9861-34311EDF06EA}" presName="outerComposite" presStyleCnt="0">
        <dgm:presLayoutVars>
          <dgm:chMax val="5"/>
          <dgm:dir/>
          <dgm:resizeHandles val="exact"/>
        </dgm:presLayoutVars>
      </dgm:prSet>
      <dgm:spPr/>
    </dgm:pt>
    <dgm:pt modelId="{FE7F0F5B-53C2-B443-A037-54E772528A04}" type="pres">
      <dgm:prSet presAssocID="{BA810FB8-10D1-42A5-9861-34311EDF06EA}" presName="dummyMaxCanvas" presStyleCnt="0">
        <dgm:presLayoutVars/>
      </dgm:prSet>
      <dgm:spPr/>
    </dgm:pt>
    <dgm:pt modelId="{AB26B433-A6AA-7D4B-9661-9FEEFE8F8B49}" type="pres">
      <dgm:prSet presAssocID="{BA810FB8-10D1-42A5-9861-34311EDF06EA}" presName="TwoNodes_1" presStyleLbl="node1" presStyleIdx="0" presStyleCnt="2">
        <dgm:presLayoutVars>
          <dgm:bulletEnabled val="1"/>
        </dgm:presLayoutVars>
      </dgm:prSet>
      <dgm:spPr/>
    </dgm:pt>
    <dgm:pt modelId="{C38C52AB-B819-964B-B2DB-87B3C37C2D57}" type="pres">
      <dgm:prSet presAssocID="{BA810FB8-10D1-42A5-9861-34311EDF06EA}" presName="TwoNodes_2" presStyleLbl="node1" presStyleIdx="1" presStyleCnt="2">
        <dgm:presLayoutVars>
          <dgm:bulletEnabled val="1"/>
        </dgm:presLayoutVars>
      </dgm:prSet>
      <dgm:spPr/>
    </dgm:pt>
    <dgm:pt modelId="{392A7BAC-463E-6442-9E5B-01BBB167B5C3}" type="pres">
      <dgm:prSet presAssocID="{BA810FB8-10D1-42A5-9861-34311EDF06EA}" presName="TwoConn_1-2" presStyleLbl="fgAccFollowNode1" presStyleIdx="0" presStyleCnt="1">
        <dgm:presLayoutVars>
          <dgm:bulletEnabled val="1"/>
        </dgm:presLayoutVars>
      </dgm:prSet>
      <dgm:spPr/>
    </dgm:pt>
    <dgm:pt modelId="{A22DCBD1-4177-C74B-BB3B-96F809E6E4AD}" type="pres">
      <dgm:prSet presAssocID="{BA810FB8-10D1-42A5-9861-34311EDF06EA}" presName="TwoNodes_1_text" presStyleLbl="node1" presStyleIdx="1" presStyleCnt="2">
        <dgm:presLayoutVars>
          <dgm:bulletEnabled val="1"/>
        </dgm:presLayoutVars>
      </dgm:prSet>
      <dgm:spPr/>
    </dgm:pt>
    <dgm:pt modelId="{2627E169-B698-EC48-B515-1FB506108902}" type="pres">
      <dgm:prSet presAssocID="{BA810FB8-10D1-42A5-9861-34311EDF06EA}" presName="TwoNodes_2_text" presStyleLbl="node1" presStyleIdx="1" presStyleCnt="2">
        <dgm:presLayoutVars>
          <dgm:bulletEnabled val="1"/>
        </dgm:presLayoutVars>
      </dgm:prSet>
      <dgm:spPr/>
    </dgm:pt>
  </dgm:ptLst>
  <dgm:cxnLst>
    <dgm:cxn modelId="{558A930E-A34C-BE48-A9DD-FD8EE8658F1A}" type="presOf" srcId="{BA810FB8-10D1-42A5-9861-34311EDF06EA}" destId="{679F3B2C-7FE2-8E45-9571-8E3DD2A2AF5D}" srcOrd="0" destOrd="0" presId="urn:microsoft.com/office/officeart/2005/8/layout/vProcess5"/>
    <dgm:cxn modelId="{3F093B11-0403-EC4D-81DB-6E72F01732B8}" type="presOf" srcId="{21285487-1F61-4B49-8836-EB66C734EC1E}" destId="{392A7BAC-463E-6442-9E5B-01BBB167B5C3}" srcOrd="0" destOrd="0" presId="urn:microsoft.com/office/officeart/2005/8/layout/vProcess5"/>
    <dgm:cxn modelId="{E8B96F1C-4233-4182-A7AD-AB13E420C080}" srcId="{BA810FB8-10D1-42A5-9861-34311EDF06EA}" destId="{ABE31B6E-1308-48BE-8106-A31B06520150}" srcOrd="1" destOrd="0" parTransId="{80249F7F-82FC-4BA5-976D-0CD70377E150}" sibTransId="{805FE930-9990-46C2-9F83-B7A9122E3953}"/>
    <dgm:cxn modelId="{80BB2174-3AE7-5C4A-A241-0EE71E419CFE}" type="presOf" srcId="{92BD06BF-1DBA-4CA9-9EF6-B9EBF4F78D7B}" destId="{AB26B433-A6AA-7D4B-9661-9FEEFE8F8B49}" srcOrd="0" destOrd="0" presId="urn:microsoft.com/office/officeart/2005/8/layout/vProcess5"/>
    <dgm:cxn modelId="{2F67CA77-BC39-9646-B599-062FE0B74275}" type="presOf" srcId="{ABE31B6E-1308-48BE-8106-A31B06520150}" destId="{C38C52AB-B819-964B-B2DB-87B3C37C2D57}" srcOrd="0" destOrd="0" presId="urn:microsoft.com/office/officeart/2005/8/layout/vProcess5"/>
    <dgm:cxn modelId="{0DFF448A-01DF-C54B-B4D1-AF1CCDC9C382}" type="presOf" srcId="{92BD06BF-1DBA-4CA9-9EF6-B9EBF4F78D7B}" destId="{A22DCBD1-4177-C74B-BB3B-96F809E6E4AD}" srcOrd="1" destOrd="0" presId="urn:microsoft.com/office/officeart/2005/8/layout/vProcess5"/>
    <dgm:cxn modelId="{C99FF2AD-BA94-4F70-99E4-83C8A91EF74C}" srcId="{BA810FB8-10D1-42A5-9861-34311EDF06EA}" destId="{92BD06BF-1DBA-4CA9-9EF6-B9EBF4F78D7B}" srcOrd="0" destOrd="0" parTransId="{1DB812B4-3C32-4F90-8169-664A91B94B82}" sibTransId="{21285487-1F61-4B49-8836-EB66C734EC1E}"/>
    <dgm:cxn modelId="{D24F5CBF-0C4F-8C4B-9056-042BE0EEA9EE}" type="presOf" srcId="{ABE31B6E-1308-48BE-8106-A31B06520150}" destId="{2627E169-B698-EC48-B515-1FB506108902}" srcOrd="1" destOrd="0" presId="urn:microsoft.com/office/officeart/2005/8/layout/vProcess5"/>
    <dgm:cxn modelId="{F586DAED-CF65-0649-95CE-641ECFC986F2}" type="presParOf" srcId="{679F3B2C-7FE2-8E45-9571-8E3DD2A2AF5D}" destId="{FE7F0F5B-53C2-B443-A037-54E772528A04}" srcOrd="0" destOrd="0" presId="urn:microsoft.com/office/officeart/2005/8/layout/vProcess5"/>
    <dgm:cxn modelId="{91CF45C5-A0DB-5943-BBE1-87B875A851AA}" type="presParOf" srcId="{679F3B2C-7FE2-8E45-9571-8E3DD2A2AF5D}" destId="{AB26B433-A6AA-7D4B-9661-9FEEFE8F8B49}" srcOrd="1" destOrd="0" presId="urn:microsoft.com/office/officeart/2005/8/layout/vProcess5"/>
    <dgm:cxn modelId="{8AED0D02-34ED-3D41-B03D-2C7B6C17F514}" type="presParOf" srcId="{679F3B2C-7FE2-8E45-9571-8E3DD2A2AF5D}" destId="{C38C52AB-B819-964B-B2DB-87B3C37C2D57}" srcOrd="2" destOrd="0" presId="urn:microsoft.com/office/officeart/2005/8/layout/vProcess5"/>
    <dgm:cxn modelId="{46E9C63A-6101-A74E-A9DD-4D43AD559609}" type="presParOf" srcId="{679F3B2C-7FE2-8E45-9571-8E3DD2A2AF5D}" destId="{392A7BAC-463E-6442-9E5B-01BBB167B5C3}" srcOrd="3" destOrd="0" presId="urn:microsoft.com/office/officeart/2005/8/layout/vProcess5"/>
    <dgm:cxn modelId="{D3144B7D-09EC-9E4D-8800-3A970366A690}" type="presParOf" srcId="{679F3B2C-7FE2-8E45-9571-8E3DD2A2AF5D}" destId="{A22DCBD1-4177-C74B-BB3B-96F809E6E4AD}" srcOrd="4" destOrd="0" presId="urn:microsoft.com/office/officeart/2005/8/layout/vProcess5"/>
    <dgm:cxn modelId="{6E527C49-A1C4-2844-9FE4-A9B51FC485C1}" type="presParOf" srcId="{679F3B2C-7FE2-8E45-9571-8E3DD2A2AF5D}" destId="{2627E169-B698-EC48-B515-1FB506108902}"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0897F4-E430-4FA3-A636-6D09F3075C0C}" type="doc">
      <dgm:prSet loTypeId="urn:microsoft.com/office/officeart/2005/8/layout/process4" loCatId="list" qsTypeId="urn:microsoft.com/office/officeart/2005/8/quickstyle/3d2" qsCatId="3D" csTypeId="urn:microsoft.com/office/officeart/2005/8/colors/accent1_2" csCatId="accent1" phldr="1"/>
      <dgm:spPr/>
      <dgm:t>
        <a:bodyPr/>
        <a:lstStyle/>
        <a:p>
          <a:endParaRPr lang="en-US"/>
        </a:p>
      </dgm:t>
    </dgm:pt>
    <dgm:pt modelId="{3B4E89F4-5E0A-4D61-8C96-4BD5B15F3474}">
      <dgm:prSet custT="1"/>
      <dgm:spPr/>
      <dgm:t>
        <a:bodyPr/>
        <a:lstStyle/>
        <a:p>
          <a:r>
            <a:rPr lang="en-IE" sz="4000" dirty="0"/>
            <a:t>Retrospective chart review</a:t>
          </a:r>
          <a:endParaRPr lang="en-US" sz="4000" dirty="0"/>
        </a:p>
      </dgm:t>
    </dgm:pt>
    <dgm:pt modelId="{57AF3F2B-5AE1-4198-85EF-3DDE821C1109}" type="parTrans" cxnId="{717BB966-7A8D-485A-9A55-488F68CEC64E}">
      <dgm:prSet/>
      <dgm:spPr/>
      <dgm:t>
        <a:bodyPr/>
        <a:lstStyle/>
        <a:p>
          <a:endParaRPr lang="en-US" sz="4000"/>
        </a:p>
      </dgm:t>
    </dgm:pt>
    <dgm:pt modelId="{DC94326C-B2CE-45D7-B055-A4EBC95E60B8}" type="sibTrans" cxnId="{717BB966-7A8D-485A-9A55-488F68CEC64E}">
      <dgm:prSet/>
      <dgm:spPr/>
      <dgm:t>
        <a:bodyPr/>
        <a:lstStyle/>
        <a:p>
          <a:endParaRPr lang="en-US" sz="4000"/>
        </a:p>
      </dgm:t>
    </dgm:pt>
    <dgm:pt modelId="{9FDBE995-0530-4F14-A308-1F3C369720CC}">
      <dgm:prSet custT="1"/>
      <dgm:spPr/>
      <dgm:t>
        <a:bodyPr/>
        <a:lstStyle/>
        <a:p>
          <a:r>
            <a:rPr lang="en-IE" sz="4000" dirty="0"/>
            <a:t>All children undergoing palate re-repair R from 1</a:t>
          </a:r>
          <a:r>
            <a:rPr lang="en-IE" sz="4000" baseline="30000" dirty="0"/>
            <a:t>st</a:t>
          </a:r>
          <a:r>
            <a:rPr lang="en-IE" sz="4000" dirty="0"/>
            <a:t> January 2011 to 31</a:t>
          </a:r>
          <a:r>
            <a:rPr lang="en-IE" sz="4000" baseline="30000" dirty="0"/>
            <a:t>st</a:t>
          </a:r>
          <a:r>
            <a:rPr lang="en-IE" sz="4000" dirty="0"/>
            <a:t> December 2021 (n = 102) </a:t>
          </a:r>
          <a:endParaRPr lang="en-US" sz="4000" dirty="0"/>
        </a:p>
      </dgm:t>
    </dgm:pt>
    <dgm:pt modelId="{A8CF60DE-5500-4653-ABC2-AE185A143728}" type="parTrans" cxnId="{70F3589C-46D3-463C-A428-57521266E058}">
      <dgm:prSet/>
      <dgm:spPr/>
      <dgm:t>
        <a:bodyPr/>
        <a:lstStyle/>
        <a:p>
          <a:endParaRPr lang="en-US" sz="4000"/>
        </a:p>
      </dgm:t>
    </dgm:pt>
    <dgm:pt modelId="{FFC9BB7A-304A-403D-BD9D-C358DD46496F}" type="sibTrans" cxnId="{70F3589C-46D3-463C-A428-57521266E058}">
      <dgm:prSet/>
      <dgm:spPr/>
      <dgm:t>
        <a:bodyPr/>
        <a:lstStyle/>
        <a:p>
          <a:endParaRPr lang="en-US" sz="4000"/>
        </a:p>
      </dgm:t>
    </dgm:pt>
    <dgm:pt modelId="{3848E349-2CBC-4665-8AE8-321F80A0F0A9}">
      <dgm:prSet custT="1"/>
      <dgm:spPr/>
      <dgm:t>
        <a:bodyPr/>
        <a:lstStyle/>
        <a:p>
          <a:r>
            <a:rPr lang="en-IE" sz="4000" dirty="0"/>
            <a:t>Looking at demographics, cleft type, speech outcomes, and outcomes of further surgery</a:t>
          </a:r>
          <a:endParaRPr lang="en-US" sz="4000" dirty="0"/>
        </a:p>
      </dgm:t>
    </dgm:pt>
    <dgm:pt modelId="{5CB8A390-D744-44EF-90F7-BBC3C956BD94}" type="parTrans" cxnId="{1A3649A6-5145-4E57-B955-CD28334D747C}">
      <dgm:prSet/>
      <dgm:spPr/>
      <dgm:t>
        <a:bodyPr/>
        <a:lstStyle/>
        <a:p>
          <a:endParaRPr lang="en-US" sz="4000"/>
        </a:p>
      </dgm:t>
    </dgm:pt>
    <dgm:pt modelId="{A3B9F4C6-B851-4AC1-AEE0-9B655DEF23A8}" type="sibTrans" cxnId="{1A3649A6-5145-4E57-B955-CD28334D747C}">
      <dgm:prSet/>
      <dgm:spPr/>
      <dgm:t>
        <a:bodyPr/>
        <a:lstStyle/>
        <a:p>
          <a:endParaRPr lang="en-US" sz="4000"/>
        </a:p>
      </dgm:t>
    </dgm:pt>
    <dgm:pt modelId="{205C96AF-064F-4158-8CEA-CC92F4044093}">
      <dgm:prSet custT="1"/>
      <dgm:spPr/>
      <dgm:t>
        <a:bodyPr/>
        <a:lstStyle/>
        <a:p>
          <a:r>
            <a:rPr lang="en-IE" sz="4000" dirty="0"/>
            <a:t>Speech outcomes assessed by GOS.SP.ASS tool (n = 97)</a:t>
          </a:r>
          <a:endParaRPr lang="en-US" sz="4000" dirty="0"/>
        </a:p>
      </dgm:t>
    </dgm:pt>
    <dgm:pt modelId="{AEAF2EFB-CD68-40E1-93C9-EEF52B8F96DA}" type="parTrans" cxnId="{BB60ECAD-5054-4F3E-A6AB-00F3504514E0}">
      <dgm:prSet/>
      <dgm:spPr/>
      <dgm:t>
        <a:bodyPr/>
        <a:lstStyle/>
        <a:p>
          <a:endParaRPr lang="en-US" sz="4000"/>
        </a:p>
      </dgm:t>
    </dgm:pt>
    <dgm:pt modelId="{E230B67A-9B91-4520-9BE0-7E170D1B2419}" type="sibTrans" cxnId="{BB60ECAD-5054-4F3E-A6AB-00F3504514E0}">
      <dgm:prSet/>
      <dgm:spPr/>
      <dgm:t>
        <a:bodyPr/>
        <a:lstStyle/>
        <a:p>
          <a:endParaRPr lang="en-US" sz="4000"/>
        </a:p>
      </dgm:t>
    </dgm:pt>
    <dgm:pt modelId="{6C1FD5EF-CEAB-4FED-A7B2-C903A2985DD6}">
      <dgm:prSet custT="1"/>
      <dgm:spPr/>
      <dgm:t>
        <a:bodyPr/>
        <a:lstStyle/>
        <a:p>
          <a:r>
            <a:rPr lang="en-IE" sz="4000"/>
            <a:t>Data analysed using Excel</a:t>
          </a:r>
          <a:endParaRPr lang="en-US" sz="4000"/>
        </a:p>
      </dgm:t>
    </dgm:pt>
    <dgm:pt modelId="{5A09D2AA-D2DB-40E4-A908-192823F3625A}" type="parTrans" cxnId="{13B9554A-0589-48B6-AB7B-1C024AA08F6E}">
      <dgm:prSet/>
      <dgm:spPr/>
      <dgm:t>
        <a:bodyPr/>
        <a:lstStyle/>
        <a:p>
          <a:endParaRPr lang="en-US" sz="4000"/>
        </a:p>
      </dgm:t>
    </dgm:pt>
    <dgm:pt modelId="{E88A19D1-C7CD-48B9-9B34-52A3D5A61562}" type="sibTrans" cxnId="{13B9554A-0589-48B6-AB7B-1C024AA08F6E}">
      <dgm:prSet/>
      <dgm:spPr/>
      <dgm:t>
        <a:bodyPr/>
        <a:lstStyle/>
        <a:p>
          <a:endParaRPr lang="en-US" sz="4000"/>
        </a:p>
      </dgm:t>
    </dgm:pt>
    <dgm:pt modelId="{C73D4169-8690-43E5-BCE3-3F543E1E2A1A}" type="pres">
      <dgm:prSet presAssocID="{EE0897F4-E430-4FA3-A636-6D09F3075C0C}" presName="Name0" presStyleCnt="0">
        <dgm:presLayoutVars>
          <dgm:dir/>
          <dgm:animLvl val="lvl"/>
          <dgm:resizeHandles val="exact"/>
        </dgm:presLayoutVars>
      </dgm:prSet>
      <dgm:spPr/>
    </dgm:pt>
    <dgm:pt modelId="{746E8DE7-64A5-44AC-ABAA-4B7DD98C681C}" type="pres">
      <dgm:prSet presAssocID="{6C1FD5EF-CEAB-4FED-A7B2-C903A2985DD6}" presName="boxAndChildren" presStyleCnt="0"/>
      <dgm:spPr/>
    </dgm:pt>
    <dgm:pt modelId="{8BA2EBBC-BB5A-450C-9985-2941E0008EF1}" type="pres">
      <dgm:prSet presAssocID="{6C1FD5EF-CEAB-4FED-A7B2-C903A2985DD6}" presName="parentTextBox" presStyleLbl="node1" presStyleIdx="0" presStyleCnt="5"/>
      <dgm:spPr/>
    </dgm:pt>
    <dgm:pt modelId="{F3133511-3E94-4A9D-A404-658A2CD92F61}" type="pres">
      <dgm:prSet presAssocID="{E230B67A-9B91-4520-9BE0-7E170D1B2419}" presName="sp" presStyleCnt="0"/>
      <dgm:spPr/>
    </dgm:pt>
    <dgm:pt modelId="{387F5041-A71B-46BB-B191-20405E581265}" type="pres">
      <dgm:prSet presAssocID="{205C96AF-064F-4158-8CEA-CC92F4044093}" presName="arrowAndChildren" presStyleCnt="0"/>
      <dgm:spPr/>
    </dgm:pt>
    <dgm:pt modelId="{A4DD8E93-5AE1-4C77-98B4-DC54138DC226}" type="pres">
      <dgm:prSet presAssocID="{205C96AF-064F-4158-8CEA-CC92F4044093}" presName="parentTextArrow" presStyleLbl="node1" presStyleIdx="1" presStyleCnt="5"/>
      <dgm:spPr/>
    </dgm:pt>
    <dgm:pt modelId="{F7A210DB-362E-423C-A722-9FF711528D51}" type="pres">
      <dgm:prSet presAssocID="{A3B9F4C6-B851-4AC1-AEE0-9B655DEF23A8}" presName="sp" presStyleCnt="0"/>
      <dgm:spPr/>
    </dgm:pt>
    <dgm:pt modelId="{552E6171-C788-430E-9BB8-7059F1D9057F}" type="pres">
      <dgm:prSet presAssocID="{3848E349-2CBC-4665-8AE8-321F80A0F0A9}" presName="arrowAndChildren" presStyleCnt="0"/>
      <dgm:spPr/>
    </dgm:pt>
    <dgm:pt modelId="{AAC5CEDB-3D76-46BA-92FE-C589E9DD1B78}" type="pres">
      <dgm:prSet presAssocID="{3848E349-2CBC-4665-8AE8-321F80A0F0A9}" presName="parentTextArrow" presStyleLbl="node1" presStyleIdx="2" presStyleCnt="5"/>
      <dgm:spPr/>
    </dgm:pt>
    <dgm:pt modelId="{632EB860-B502-4D09-B229-BBEE6A0AE28C}" type="pres">
      <dgm:prSet presAssocID="{FFC9BB7A-304A-403D-BD9D-C358DD46496F}" presName="sp" presStyleCnt="0"/>
      <dgm:spPr/>
    </dgm:pt>
    <dgm:pt modelId="{01CF64E5-2430-4044-A5D9-D14417262870}" type="pres">
      <dgm:prSet presAssocID="{9FDBE995-0530-4F14-A308-1F3C369720CC}" presName="arrowAndChildren" presStyleCnt="0"/>
      <dgm:spPr/>
    </dgm:pt>
    <dgm:pt modelId="{86A6A3BF-1AE7-40C2-9FF0-431FE3532BF0}" type="pres">
      <dgm:prSet presAssocID="{9FDBE995-0530-4F14-A308-1F3C369720CC}" presName="parentTextArrow" presStyleLbl="node1" presStyleIdx="3" presStyleCnt="5"/>
      <dgm:spPr/>
    </dgm:pt>
    <dgm:pt modelId="{50F0FAD3-2CC7-4217-BAF0-E3C024F30B2C}" type="pres">
      <dgm:prSet presAssocID="{DC94326C-B2CE-45D7-B055-A4EBC95E60B8}" presName="sp" presStyleCnt="0"/>
      <dgm:spPr/>
    </dgm:pt>
    <dgm:pt modelId="{D7BF27D3-0D5E-40DF-9F9E-B65FD225EBBE}" type="pres">
      <dgm:prSet presAssocID="{3B4E89F4-5E0A-4D61-8C96-4BD5B15F3474}" presName="arrowAndChildren" presStyleCnt="0"/>
      <dgm:spPr/>
    </dgm:pt>
    <dgm:pt modelId="{5E186738-BE1B-46D7-97AB-3E8CAD76CAC9}" type="pres">
      <dgm:prSet presAssocID="{3B4E89F4-5E0A-4D61-8C96-4BD5B15F3474}" presName="parentTextArrow" presStyleLbl="node1" presStyleIdx="4" presStyleCnt="5" custScaleY="99992"/>
      <dgm:spPr/>
    </dgm:pt>
  </dgm:ptLst>
  <dgm:cxnLst>
    <dgm:cxn modelId="{FE9D443B-126C-484E-9019-B9426EDEFD1D}" type="presOf" srcId="{205C96AF-064F-4158-8CEA-CC92F4044093}" destId="{A4DD8E93-5AE1-4C77-98B4-DC54138DC226}" srcOrd="0" destOrd="0" presId="urn:microsoft.com/office/officeart/2005/8/layout/process4"/>
    <dgm:cxn modelId="{4E5F3664-CC0A-4D35-A133-1CA53B23F1F8}" type="presOf" srcId="{9FDBE995-0530-4F14-A308-1F3C369720CC}" destId="{86A6A3BF-1AE7-40C2-9FF0-431FE3532BF0}" srcOrd="0" destOrd="0" presId="urn:microsoft.com/office/officeart/2005/8/layout/process4"/>
    <dgm:cxn modelId="{717BB966-7A8D-485A-9A55-488F68CEC64E}" srcId="{EE0897F4-E430-4FA3-A636-6D09F3075C0C}" destId="{3B4E89F4-5E0A-4D61-8C96-4BD5B15F3474}" srcOrd="0" destOrd="0" parTransId="{57AF3F2B-5AE1-4198-85EF-3DDE821C1109}" sibTransId="{DC94326C-B2CE-45D7-B055-A4EBC95E60B8}"/>
    <dgm:cxn modelId="{13B9554A-0589-48B6-AB7B-1C024AA08F6E}" srcId="{EE0897F4-E430-4FA3-A636-6D09F3075C0C}" destId="{6C1FD5EF-CEAB-4FED-A7B2-C903A2985DD6}" srcOrd="4" destOrd="0" parTransId="{5A09D2AA-D2DB-40E4-A908-192823F3625A}" sibTransId="{E88A19D1-C7CD-48B9-9B34-52A3D5A61562}"/>
    <dgm:cxn modelId="{45ADD671-BD05-483E-A6F3-0FBFA3598F93}" type="presOf" srcId="{EE0897F4-E430-4FA3-A636-6D09F3075C0C}" destId="{C73D4169-8690-43E5-BCE3-3F543E1E2A1A}" srcOrd="0" destOrd="0" presId="urn:microsoft.com/office/officeart/2005/8/layout/process4"/>
    <dgm:cxn modelId="{2268139C-CFBC-4049-BCA1-1D21E348C22E}" type="presOf" srcId="{3848E349-2CBC-4665-8AE8-321F80A0F0A9}" destId="{AAC5CEDB-3D76-46BA-92FE-C589E9DD1B78}" srcOrd="0" destOrd="0" presId="urn:microsoft.com/office/officeart/2005/8/layout/process4"/>
    <dgm:cxn modelId="{70F3589C-46D3-463C-A428-57521266E058}" srcId="{EE0897F4-E430-4FA3-A636-6D09F3075C0C}" destId="{9FDBE995-0530-4F14-A308-1F3C369720CC}" srcOrd="1" destOrd="0" parTransId="{A8CF60DE-5500-4653-ABC2-AE185A143728}" sibTransId="{FFC9BB7A-304A-403D-BD9D-C358DD46496F}"/>
    <dgm:cxn modelId="{1A3649A6-5145-4E57-B955-CD28334D747C}" srcId="{EE0897F4-E430-4FA3-A636-6D09F3075C0C}" destId="{3848E349-2CBC-4665-8AE8-321F80A0F0A9}" srcOrd="2" destOrd="0" parTransId="{5CB8A390-D744-44EF-90F7-BBC3C956BD94}" sibTransId="{A3B9F4C6-B851-4AC1-AEE0-9B655DEF23A8}"/>
    <dgm:cxn modelId="{106F66A8-0BBF-4961-BB16-0CF642E98908}" type="presOf" srcId="{6C1FD5EF-CEAB-4FED-A7B2-C903A2985DD6}" destId="{8BA2EBBC-BB5A-450C-9985-2941E0008EF1}" srcOrd="0" destOrd="0" presId="urn:microsoft.com/office/officeart/2005/8/layout/process4"/>
    <dgm:cxn modelId="{BB60ECAD-5054-4F3E-A6AB-00F3504514E0}" srcId="{EE0897F4-E430-4FA3-A636-6D09F3075C0C}" destId="{205C96AF-064F-4158-8CEA-CC92F4044093}" srcOrd="3" destOrd="0" parTransId="{AEAF2EFB-CD68-40E1-93C9-EEF52B8F96DA}" sibTransId="{E230B67A-9B91-4520-9BE0-7E170D1B2419}"/>
    <dgm:cxn modelId="{82BF05EA-2D95-40F3-80C7-C8E09F3ED689}" type="presOf" srcId="{3B4E89F4-5E0A-4D61-8C96-4BD5B15F3474}" destId="{5E186738-BE1B-46D7-97AB-3E8CAD76CAC9}" srcOrd="0" destOrd="0" presId="urn:microsoft.com/office/officeart/2005/8/layout/process4"/>
    <dgm:cxn modelId="{0C99ED86-0400-4371-8299-4CE519E245D1}" type="presParOf" srcId="{C73D4169-8690-43E5-BCE3-3F543E1E2A1A}" destId="{746E8DE7-64A5-44AC-ABAA-4B7DD98C681C}" srcOrd="0" destOrd="0" presId="urn:microsoft.com/office/officeart/2005/8/layout/process4"/>
    <dgm:cxn modelId="{4030F2BB-43FE-4028-8FA5-6C5C40D101FC}" type="presParOf" srcId="{746E8DE7-64A5-44AC-ABAA-4B7DD98C681C}" destId="{8BA2EBBC-BB5A-450C-9985-2941E0008EF1}" srcOrd="0" destOrd="0" presId="urn:microsoft.com/office/officeart/2005/8/layout/process4"/>
    <dgm:cxn modelId="{1203F194-AC8F-4D4C-AAED-937FD0850790}" type="presParOf" srcId="{C73D4169-8690-43E5-BCE3-3F543E1E2A1A}" destId="{F3133511-3E94-4A9D-A404-658A2CD92F61}" srcOrd="1" destOrd="0" presId="urn:microsoft.com/office/officeart/2005/8/layout/process4"/>
    <dgm:cxn modelId="{62B5F8FB-1334-4ECA-822A-162E4450CBB9}" type="presParOf" srcId="{C73D4169-8690-43E5-BCE3-3F543E1E2A1A}" destId="{387F5041-A71B-46BB-B191-20405E581265}" srcOrd="2" destOrd="0" presId="urn:microsoft.com/office/officeart/2005/8/layout/process4"/>
    <dgm:cxn modelId="{A2340791-5E9D-4FC9-8DE9-E844788D2693}" type="presParOf" srcId="{387F5041-A71B-46BB-B191-20405E581265}" destId="{A4DD8E93-5AE1-4C77-98B4-DC54138DC226}" srcOrd="0" destOrd="0" presId="urn:microsoft.com/office/officeart/2005/8/layout/process4"/>
    <dgm:cxn modelId="{B520C630-CD27-4A65-A1C9-96767EF52949}" type="presParOf" srcId="{C73D4169-8690-43E5-BCE3-3F543E1E2A1A}" destId="{F7A210DB-362E-423C-A722-9FF711528D51}" srcOrd="3" destOrd="0" presId="urn:microsoft.com/office/officeart/2005/8/layout/process4"/>
    <dgm:cxn modelId="{7A0ABA27-8BDC-4A9B-9DF9-AD147FED625F}" type="presParOf" srcId="{C73D4169-8690-43E5-BCE3-3F543E1E2A1A}" destId="{552E6171-C788-430E-9BB8-7059F1D9057F}" srcOrd="4" destOrd="0" presId="urn:microsoft.com/office/officeart/2005/8/layout/process4"/>
    <dgm:cxn modelId="{F52157B4-14F3-4D5C-B575-D242EE208A68}" type="presParOf" srcId="{552E6171-C788-430E-9BB8-7059F1D9057F}" destId="{AAC5CEDB-3D76-46BA-92FE-C589E9DD1B78}" srcOrd="0" destOrd="0" presId="urn:microsoft.com/office/officeart/2005/8/layout/process4"/>
    <dgm:cxn modelId="{6E6AE03B-02AE-47BC-B009-D8252C902B50}" type="presParOf" srcId="{C73D4169-8690-43E5-BCE3-3F543E1E2A1A}" destId="{632EB860-B502-4D09-B229-BBEE6A0AE28C}" srcOrd="5" destOrd="0" presId="urn:microsoft.com/office/officeart/2005/8/layout/process4"/>
    <dgm:cxn modelId="{7A9200D9-4B78-4F9A-B51E-AA87161BA170}" type="presParOf" srcId="{C73D4169-8690-43E5-BCE3-3F543E1E2A1A}" destId="{01CF64E5-2430-4044-A5D9-D14417262870}" srcOrd="6" destOrd="0" presId="urn:microsoft.com/office/officeart/2005/8/layout/process4"/>
    <dgm:cxn modelId="{2401A075-C979-4AFC-9BFC-94225508E846}" type="presParOf" srcId="{01CF64E5-2430-4044-A5D9-D14417262870}" destId="{86A6A3BF-1AE7-40C2-9FF0-431FE3532BF0}" srcOrd="0" destOrd="0" presId="urn:microsoft.com/office/officeart/2005/8/layout/process4"/>
    <dgm:cxn modelId="{B46CDC9E-CAC0-4480-A0BC-DB1700C09659}" type="presParOf" srcId="{C73D4169-8690-43E5-BCE3-3F543E1E2A1A}" destId="{50F0FAD3-2CC7-4217-BAF0-E3C024F30B2C}" srcOrd="7" destOrd="0" presId="urn:microsoft.com/office/officeart/2005/8/layout/process4"/>
    <dgm:cxn modelId="{1B0B398B-3802-414F-AF59-C6C52078E0C4}" type="presParOf" srcId="{C73D4169-8690-43E5-BCE3-3F543E1E2A1A}" destId="{D7BF27D3-0D5E-40DF-9F9E-B65FD225EBBE}" srcOrd="8" destOrd="0" presId="urn:microsoft.com/office/officeart/2005/8/layout/process4"/>
    <dgm:cxn modelId="{FA33BC31-9846-45AB-9F64-BBA5C674B8D3}" type="presParOf" srcId="{D7BF27D3-0D5E-40DF-9F9E-B65FD225EBBE}" destId="{5E186738-BE1B-46D7-97AB-3E8CAD76CAC9}"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E0897F4-E430-4FA3-A636-6D09F3075C0C}" type="doc">
      <dgm:prSet loTypeId="urn:microsoft.com/office/officeart/2005/8/layout/process4" loCatId="list" qsTypeId="urn:microsoft.com/office/officeart/2005/8/quickstyle/3d2" qsCatId="3D" csTypeId="urn:microsoft.com/office/officeart/2005/8/colors/accent1_2" csCatId="accent1" phldr="1"/>
      <dgm:spPr/>
      <dgm:t>
        <a:bodyPr/>
        <a:lstStyle/>
        <a:p>
          <a:endParaRPr lang="en-US"/>
        </a:p>
      </dgm:t>
    </dgm:pt>
    <dgm:pt modelId="{3B4E89F4-5E0A-4D61-8C96-4BD5B15F3474}">
      <dgm:prSet custT="1"/>
      <dgm:spPr/>
      <dgm:t>
        <a:bodyPr/>
        <a:lstStyle/>
        <a:p>
          <a:r>
            <a:rPr lang="en-IE" sz="4000" dirty="0"/>
            <a:t>Retrospective chart review</a:t>
          </a:r>
          <a:endParaRPr lang="en-US" sz="4000" dirty="0"/>
        </a:p>
      </dgm:t>
    </dgm:pt>
    <dgm:pt modelId="{57AF3F2B-5AE1-4198-85EF-3DDE821C1109}" type="parTrans" cxnId="{717BB966-7A8D-485A-9A55-488F68CEC64E}">
      <dgm:prSet/>
      <dgm:spPr/>
      <dgm:t>
        <a:bodyPr/>
        <a:lstStyle/>
        <a:p>
          <a:endParaRPr lang="en-US" sz="4000"/>
        </a:p>
      </dgm:t>
    </dgm:pt>
    <dgm:pt modelId="{DC94326C-B2CE-45D7-B055-A4EBC95E60B8}" type="sibTrans" cxnId="{717BB966-7A8D-485A-9A55-488F68CEC64E}">
      <dgm:prSet/>
      <dgm:spPr/>
      <dgm:t>
        <a:bodyPr/>
        <a:lstStyle/>
        <a:p>
          <a:endParaRPr lang="en-US" sz="4000"/>
        </a:p>
      </dgm:t>
    </dgm:pt>
    <dgm:pt modelId="{9FDBE995-0530-4F14-A308-1F3C369720CC}">
      <dgm:prSet custT="1"/>
      <dgm:spPr/>
      <dgm:t>
        <a:bodyPr/>
        <a:lstStyle/>
        <a:p>
          <a:r>
            <a:rPr lang="en-IE" sz="4000" dirty="0"/>
            <a:t>All children undergoing palate re-repair R from 1</a:t>
          </a:r>
          <a:r>
            <a:rPr lang="en-IE" sz="4000" baseline="30000" dirty="0"/>
            <a:t>st</a:t>
          </a:r>
          <a:r>
            <a:rPr lang="en-IE" sz="4000" dirty="0"/>
            <a:t> January 2011 to 31</a:t>
          </a:r>
          <a:r>
            <a:rPr lang="en-IE" sz="4000" baseline="30000" dirty="0"/>
            <a:t>st</a:t>
          </a:r>
          <a:r>
            <a:rPr lang="en-IE" sz="4000" dirty="0"/>
            <a:t> December 2021 (n = 102) </a:t>
          </a:r>
          <a:endParaRPr lang="en-US" sz="4000" dirty="0"/>
        </a:p>
      </dgm:t>
    </dgm:pt>
    <dgm:pt modelId="{A8CF60DE-5500-4653-ABC2-AE185A143728}" type="parTrans" cxnId="{70F3589C-46D3-463C-A428-57521266E058}">
      <dgm:prSet/>
      <dgm:spPr/>
      <dgm:t>
        <a:bodyPr/>
        <a:lstStyle/>
        <a:p>
          <a:endParaRPr lang="en-US" sz="4000"/>
        </a:p>
      </dgm:t>
    </dgm:pt>
    <dgm:pt modelId="{FFC9BB7A-304A-403D-BD9D-C358DD46496F}" type="sibTrans" cxnId="{70F3589C-46D3-463C-A428-57521266E058}">
      <dgm:prSet/>
      <dgm:spPr/>
      <dgm:t>
        <a:bodyPr/>
        <a:lstStyle/>
        <a:p>
          <a:endParaRPr lang="en-US" sz="4000"/>
        </a:p>
      </dgm:t>
    </dgm:pt>
    <dgm:pt modelId="{3848E349-2CBC-4665-8AE8-321F80A0F0A9}">
      <dgm:prSet custT="1"/>
      <dgm:spPr/>
      <dgm:t>
        <a:bodyPr/>
        <a:lstStyle/>
        <a:p>
          <a:r>
            <a:rPr lang="en-IE" sz="4000" dirty="0"/>
            <a:t>Looking at demographics, cleft type, speech outcomes, and outcomes of further surgery</a:t>
          </a:r>
          <a:endParaRPr lang="en-US" sz="4000" dirty="0"/>
        </a:p>
      </dgm:t>
    </dgm:pt>
    <dgm:pt modelId="{5CB8A390-D744-44EF-90F7-BBC3C956BD94}" type="parTrans" cxnId="{1A3649A6-5145-4E57-B955-CD28334D747C}">
      <dgm:prSet/>
      <dgm:spPr/>
      <dgm:t>
        <a:bodyPr/>
        <a:lstStyle/>
        <a:p>
          <a:endParaRPr lang="en-US" sz="4000"/>
        </a:p>
      </dgm:t>
    </dgm:pt>
    <dgm:pt modelId="{A3B9F4C6-B851-4AC1-AEE0-9B655DEF23A8}" type="sibTrans" cxnId="{1A3649A6-5145-4E57-B955-CD28334D747C}">
      <dgm:prSet/>
      <dgm:spPr/>
      <dgm:t>
        <a:bodyPr/>
        <a:lstStyle/>
        <a:p>
          <a:endParaRPr lang="en-US" sz="4000"/>
        </a:p>
      </dgm:t>
    </dgm:pt>
    <dgm:pt modelId="{205C96AF-064F-4158-8CEA-CC92F4044093}">
      <dgm:prSet custT="1"/>
      <dgm:spPr/>
      <dgm:t>
        <a:bodyPr/>
        <a:lstStyle/>
        <a:p>
          <a:r>
            <a:rPr lang="en-IE" sz="4000" dirty="0"/>
            <a:t>Speech outcomes assessed by GOS.SP.ASS tool (n = 97)</a:t>
          </a:r>
          <a:endParaRPr lang="en-US" sz="4000" dirty="0"/>
        </a:p>
      </dgm:t>
    </dgm:pt>
    <dgm:pt modelId="{AEAF2EFB-CD68-40E1-93C9-EEF52B8F96DA}" type="parTrans" cxnId="{BB60ECAD-5054-4F3E-A6AB-00F3504514E0}">
      <dgm:prSet/>
      <dgm:spPr/>
      <dgm:t>
        <a:bodyPr/>
        <a:lstStyle/>
        <a:p>
          <a:endParaRPr lang="en-US" sz="4000"/>
        </a:p>
      </dgm:t>
    </dgm:pt>
    <dgm:pt modelId="{E230B67A-9B91-4520-9BE0-7E170D1B2419}" type="sibTrans" cxnId="{BB60ECAD-5054-4F3E-A6AB-00F3504514E0}">
      <dgm:prSet/>
      <dgm:spPr/>
      <dgm:t>
        <a:bodyPr/>
        <a:lstStyle/>
        <a:p>
          <a:endParaRPr lang="en-US" sz="4000"/>
        </a:p>
      </dgm:t>
    </dgm:pt>
    <dgm:pt modelId="{6C1FD5EF-CEAB-4FED-A7B2-C903A2985DD6}">
      <dgm:prSet custT="1"/>
      <dgm:spPr/>
      <dgm:t>
        <a:bodyPr/>
        <a:lstStyle/>
        <a:p>
          <a:r>
            <a:rPr lang="en-IE" sz="4000"/>
            <a:t>Data analysed using Excel</a:t>
          </a:r>
          <a:endParaRPr lang="en-US" sz="4000"/>
        </a:p>
      </dgm:t>
    </dgm:pt>
    <dgm:pt modelId="{5A09D2AA-D2DB-40E4-A908-192823F3625A}" type="parTrans" cxnId="{13B9554A-0589-48B6-AB7B-1C024AA08F6E}">
      <dgm:prSet/>
      <dgm:spPr/>
      <dgm:t>
        <a:bodyPr/>
        <a:lstStyle/>
        <a:p>
          <a:endParaRPr lang="en-US" sz="4000"/>
        </a:p>
      </dgm:t>
    </dgm:pt>
    <dgm:pt modelId="{E88A19D1-C7CD-48B9-9B34-52A3D5A61562}" type="sibTrans" cxnId="{13B9554A-0589-48B6-AB7B-1C024AA08F6E}">
      <dgm:prSet/>
      <dgm:spPr/>
      <dgm:t>
        <a:bodyPr/>
        <a:lstStyle/>
        <a:p>
          <a:endParaRPr lang="en-US" sz="4000"/>
        </a:p>
      </dgm:t>
    </dgm:pt>
    <dgm:pt modelId="{C73D4169-8690-43E5-BCE3-3F543E1E2A1A}" type="pres">
      <dgm:prSet presAssocID="{EE0897F4-E430-4FA3-A636-6D09F3075C0C}" presName="Name0" presStyleCnt="0">
        <dgm:presLayoutVars>
          <dgm:dir/>
          <dgm:animLvl val="lvl"/>
          <dgm:resizeHandles val="exact"/>
        </dgm:presLayoutVars>
      </dgm:prSet>
      <dgm:spPr/>
    </dgm:pt>
    <dgm:pt modelId="{746E8DE7-64A5-44AC-ABAA-4B7DD98C681C}" type="pres">
      <dgm:prSet presAssocID="{6C1FD5EF-CEAB-4FED-A7B2-C903A2985DD6}" presName="boxAndChildren" presStyleCnt="0"/>
      <dgm:spPr/>
    </dgm:pt>
    <dgm:pt modelId="{8BA2EBBC-BB5A-450C-9985-2941E0008EF1}" type="pres">
      <dgm:prSet presAssocID="{6C1FD5EF-CEAB-4FED-A7B2-C903A2985DD6}" presName="parentTextBox" presStyleLbl="node1" presStyleIdx="0" presStyleCnt="5"/>
      <dgm:spPr/>
    </dgm:pt>
    <dgm:pt modelId="{F3133511-3E94-4A9D-A404-658A2CD92F61}" type="pres">
      <dgm:prSet presAssocID="{E230B67A-9B91-4520-9BE0-7E170D1B2419}" presName="sp" presStyleCnt="0"/>
      <dgm:spPr/>
    </dgm:pt>
    <dgm:pt modelId="{387F5041-A71B-46BB-B191-20405E581265}" type="pres">
      <dgm:prSet presAssocID="{205C96AF-064F-4158-8CEA-CC92F4044093}" presName="arrowAndChildren" presStyleCnt="0"/>
      <dgm:spPr/>
    </dgm:pt>
    <dgm:pt modelId="{A4DD8E93-5AE1-4C77-98B4-DC54138DC226}" type="pres">
      <dgm:prSet presAssocID="{205C96AF-064F-4158-8CEA-CC92F4044093}" presName="parentTextArrow" presStyleLbl="node1" presStyleIdx="1" presStyleCnt="5"/>
      <dgm:spPr/>
    </dgm:pt>
    <dgm:pt modelId="{F7A210DB-362E-423C-A722-9FF711528D51}" type="pres">
      <dgm:prSet presAssocID="{A3B9F4C6-B851-4AC1-AEE0-9B655DEF23A8}" presName="sp" presStyleCnt="0"/>
      <dgm:spPr/>
    </dgm:pt>
    <dgm:pt modelId="{552E6171-C788-430E-9BB8-7059F1D9057F}" type="pres">
      <dgm:prSet presAssocID="{3848E349-2CBC-4665-8AE8-321F80A0F0A9}" presName="arrowAndChildren" presStyleCnt="0"/>
      <dgm:spPr/>
    </dgm:pt>
    <dgm:pt modelId="{AAC5CEDB-3D76-46BA-92FE-C589E9DD1B78}" type="pres">
      <dgm:prSet presAssocID="{3848E349-2CBC-4665-8AE8-321F80A0F0A9}" presName="parentTextArrow" presStyleLbl="node1" presStyleIdx="2" presStyleCnt="5"/>
      <dgm:spPr/>
    </dgm:pt>
    <dgm:pt modelId="{632EB860-B502-4D09-B229-BBEE6A0AE28C}" type="pres">
      <dgm:prSet presAssocID="{FFC9BB7A-304A-403D-BD9D-C358DD46496F}" presName="sp" presStyleCnt="0"/>
      <dgm:spPr/>
    </dgm:pt>
    <dgm:pt modelId="{01CF64E5-2430-4044-A5D9-D14417262870}" type="pres">
      <dgm:prSet presAssocID="{9FDBE995-0530-4F14-A308-1F3C369720CC}" presName="arrowAndChildren" presStyleCnt="0"/>
      <dgm:spPr/>
    </dgm:pt>
    <dgm:pt modelId="{86A6A3BF-1AE7-40C2-9FF0-431FE3532BF0}" type="pres">
      <dgm:prSet presAssocID="{9FDBE995-0530-4F14-A308-1F3C369720CC}" presName="parentTextArrow" presStyleLbl="node1" presStyleIdx="3" presStyleCnt="5"/>
      <dgm:spPr/>
    </dgm:pt>
    <dgm:pt modelId="{50F0FAD3-2CC7-4217-BAF0-E3C024F30B2C}" type="pres">
      <dgm:prSet presAssocID="{DC94326C-B2CE-45D7-B055-A4EBC95E60B8}" presName="sp" presStyleCnt="0"/>
      <dgm:spPr/>
    </dgm:pt>
    <dgm:pt modelId="{D7BF27D3-0D5E-40DF-9F9E-B65FD225EBBE}" type="pres">
      <dgm:prSet presAssocID="{3B4E89F4-5E0A-4D61-8C96-4BD5B15F3474}" presName="arrowAndChildren" presStyleCnt="0"/>
      <dgm:spPr/>
    </dgm:pt>
    <dgm:pt modelId="{5E186738-BE1B-46D7-97AB-3E8CAD76CAC9}" type="pres">
      <dgm:prSet presAssocID="{3B4E89F4-5E0A-4D61-8C96-4BD5B15F3474}" presName="parentTextArrow" presStyleLbl="node1" presStyleIdx="4" presStyleCnt="5" custScaleY="99992"/>
      <dgm:spPr/>
    </dgm:pt>
  </dgm:ptLst>
  <dgm:cxnLst>
    <dgm:cxn modelId="{FE9D443B-126C-484E-9019-B9426EDEFD1D}" type="presOf" srcId="{205C96AF-064F-4158-8CEA-CC92F4044093}" destId="{A4DD8E93-5AE1-4C77-98B4-DC54138DC226}" srcOrd="0" destOrd="0" presId="urn:microsoft.com/office/officeart/2005/8/layout/process4"/>
    <dgm:cxn modelId="{4E5F3664-CC0A-4D35-A133-1CA53B23F1F8}" type="presOf" srcId="{9FDBE995-0530-4F14-A308-1F3C369720CC}" destId="{86A6A3BF-1AE7-40C2-9FF0-431FE3532BF0}" srcOrd="0" destOrd="0" presId="urn:microsoft.com/office/officeart/2005/8/layout/process4"/>
    <dgm:cxn modelId="{717BB966-7A8D-485A-9A55-488F68CEC64E}" srcId="{EE0897F4-E430-4FA3-A636-6D09F3075C0C}" destId="{3B4E89F4-5E0A-4D61-8C96-4BD5B15F3474}" srcOrd="0" destOrd="0" parTransId="{57AF3F2B-5AE1-4198-85EF-3DDE821C1109}" sibTransId="{DC94326C-B2CE-45D7-B055-A4EBC95E60B8}"/>
    <dgm:cxn modelId="{13B9554A-0589-48B6-AB7B-1C024AA08F6E}" srcId="{EE0897F4-E430-4FA3-A636-6D09F3075C0C}" destId="{6C1FD5EF-CEAB-4FED-A7B2-C903A2985DD6}" srcOrd="4" destOrd="0" parTransId="{5A09D2AA-D2DB-40E4-A908-192823F3625A}" sibTransId="{E88A19D1-C7CD-48B9-9B34-52A3D5A61562}"/>
    <dgm:cxn modelId="{45ADD671-BD05-483E-A6F3-0FBFA3598F93}" type="presOf" srcId="{EE0897F4-E430-4FA3-A636-6D09F3075C0C}" destId="{C73D4169-8690-43E5-BCE3-3F543E1E2A1A}" srcOrd="0" destOrd="0" presId="urn:microsoft.com/office/officeart/2005/8/layout/process4"/>
    <dgm:cxn modelId="{2268139C-CFBC-4049-BCA1-1D21E348C22E}" type="presOf" srcId="{3848E349-2CBC-4665-8AE8-321F80A0F0A9}" destId="{AAC5CEDB-3D76-46BA-92FE-C589E9DD1B78}" srcOrd="0" destOrd="0" presId="urn:microsoft.com/office/officeart/2005/8/layout/process4"/>
    <dgm:cxn modelId="{70F3589C-46D3-463C-A428-57521266E058}" srcId="{EE0897F4-E430-4FA3-A636-6D09F3075C0C}" destId="{9FDBE995-0530-4F14-A308-1F3C369720CC}" srcOrd="1" destOrd="0" parTransId="{A8CF60DE-5500-4653-ABC2-AE185A143728}" sibTransId="{FFC9BB7A-304A-403D-BD9D-C358DD46496F}"/>
    <dgm:cxn modelId="{1A3649A6-5145-4E57-B955-CD28334D747C}" srcId="{EE0897F4-E430-4FA3-A636-6D09F3075C0C}" destId="{3848E349-2CBC-4665-8AE8-321F80A0F0A9}" srcOrd="2" destOrd="0" parTransId="{5CB8A390-D744-44EF-90F7-BBC3C956BD94}" sibTransId="{A3B9F4C6-B851-4AC1-AEE0-9B655DEF23A8}"/>
    <dgm:cxn modelId="{106F66A8-0BBF-4961-BB16-0CF642E98908}" type="presOf" srcId="{6C1FD5EF-CEAB-4FED-A7B2-C903A2985DD6}" destId="{8BA2EBBC-BB5A-450C-9985-2941E0008EF1}" srcOrd="0" destOrd="0" presId="urn:microsoft.com/office/officeart/2005/8/layout/process4"/>
    <dgm:cxn modelId="{BB60ECAD-5054-4F3E-A6AB-00F3504514E0}" srcId="{EE0897F4-E430-4FA3-A636-6D09F3075C0C}" destId="{205C96AF-064F-4158-8CEA-CC92F4044093}" srcOrd="3" destOrd="0" parTransId="{AEAF2EFB-CD68-40E1-93C9-EEF52B8F96DA}" sibTransId="{E230B67A-9B91-4520-9BE0-7E170D1B2419}"/>
    <dgm:cxn modelId="{82BF05EA-2D95-40F3-80C7-C8E09F3ED689}" type="presOf" srcId="{3B4E89F4-5E0A-4D61-8C96-4BD5B15F3474}" destId="{5E186738-BE1B-46D7-97AB-3E8CAD76CAC9}" srcOrd="0" destOrd="0" presId="urn:microsoft.com/office/officeart/2005/8/layout/process4"/>
    <dgm:cxn modelId="{0C99ED86-0400-4371-8299-4CE519E245D1}" type="presParOf" srcId="{C73D4169-8690-43E5-BCE3-3F543E1E2A1A}" destId="{746E8DE7-64A5-44AC-ABAA-4B7DD98C681C}" srcOrd="0" destOrd="0" presId="urn:microsoft.com/office/officeart/2005/8/layout/process4"/>
    <dgm:cxn modelId="{4030F2BB-43FE-4028-8FA5-6C5C40D101FC}" type="presParOf" srcId="{746E8DE7-64A5-44AC-ABAA-4B7DD98C681C}" destId="{8BA2EBBC-BB5A-450C-9985-2941E0008EF1}" srcOrd="0" destOrd="0" presId="urn:microsoft.com/office/officeart/2005/8/layout/process4"/>
    <dgm:cxn modelId="{1203F194-AC8F-4D4C-AAED-937FD0850790}" type="presParOf" srcId="{C73D4169-8690-43E5-BCE3-3F543E1E2A1A}" destId="{F3133511-3E94-4A9D-A404-658A2CD92F61}" srcOrd="1" destOrd="0" presId="urn:microsoft.com/office/officeart/2005/8/layout/process4"/>
    <dgm:cxn modelId="{62B5F8FB-1334-4ECA-822A-162E4450CBB9}" type="presParOf" srcId="{C73D4169-8690-43E5-BCE3-3F543E1E2A1A}" destId="{387F5041-A71B-46BB-B191-20405E581265}" srcOrd="2" destOrd="0" presId="urn:microsoft.com/office/officeart/2005/8/layout/process4"/>
    <dgm:cxn modelId="{A2340791-5E9D-4FC9-8DE9-E844788D2693}" type="presParOf" srcId="{387F5041-A71B-46BB-B191-20405E581265}" destId="{A4DD8E93-5AE1-4C77-98B4-DC54138DC226}" srcOrd="0" destOrd="0" presId="urn:microsoft.com/office/officeart/2005/8/layout/process4"/>
    <dgm:cxn modelId="{B520C630-CD27-4A65-A1C9-96767EF52949}" type="presParOf" srcId="{C73D4169-8690-43E5-BCE3-3F543E1E2A1A}" destId="{F7A210DB-362E-423C-A722-9FF711528D51}" srcOrd="3" destOrd="0" presId="urn:microsoft.com/office/officeart/2005/8/layout/process4"/>
    <dgm:cxn modelId="{7A0ABA27-8BDC-4A9B-9DF9-AD147FED625F}" type="presParOf" srcId="{C73D4169-8690-43E5-BCE3-3F543E1E2A1A}" destId="{552E6171-C788-430E-9BB8-7059F1D9057F}" srcOrd="4" destOrd="0" presId="urn:microsoft.com/office/officeart/2005/8/layout/process4"/>
    <dgm:cxn modelId="{F52157B4-14F3-4D5C-B575-D242EE208A68}" type="presParOf" srcId="{552E6171-C788-430E-9BB8-7059F1D9057F}" destId="{AAC5CEDB-3D76-46BA-92FE-C589E9DD1B78}" srcOrd="0" destOrd="0" presId="urn:microsoft.com/office/officeart/2005/8/layout/process4"/>
    <dgm:cxn modelId="{6E6AE03B-02AE-47BC-B009-D8252C902B50}" type="presParOf" srcId="{C73D4169-8690-43E5-BCE3-3F543E1E2A1A}" destId="{632EB860-B502-4D09-B229-BBEE6A0AE28C}" srcOrd="5" destOrd="0" presId="urn:microsoft.com/office/officeart/2005/8/layout/process4"/>
    <dgm:cxn modelId="{7A9200D9-4B78-4F9A-B51E-AA87161BA170}" type="presParOf" srcId="{C73D4169-8690-43E5-BCE3-3F543E1E2A1A}" destId="{01CF64E5-2430-4044-A5D9-D14417262870}" srcOrd="6" destOrd="0" presId="urn:microsoft.com/office/officeart/2005/8/layout/process4"/>
    <dgm:cxn modelId="{2401A075-C979-4AFC-9BFC-94225508E846}" type="presParOf" srcId="{01CF64E5-2430-4044-A5D9-D14417262870}" destId="{86A6A3BF-1AE7-40C2-9FF0-431FE3532BF0}" srcOrd="0" destOrd="0" presId="urn:microsoft.com/office/officeart/2005/8/layout/process4"/>
    <dgm:cxn modelId="{B46CDC9E-CAC0-4480-A0BC-DB1700C09659}" type="presParOf" srcId="{C73D4169-8690-43E5-BCE3-3F543E1E2A1A}" destId="{50F0FAD3-2CC7-4217-BAF0-E3C024F30B2C}" srcOrd="7" destOrd="0" presId="urn:microsoft.com/office/officeart/2005/8/layout/process4"/>
    <dgm:cxn modelId="{1B0B398B-3802-414F-AF59-C6C52078E0C4}" type="presParOf" srcId="{C73D4169-8690-43E5-BCE3-3F543E1E2A1A}" destId="{D7BF27D3-0D5E-40DF-9F9E-B65FD225EBBE}" srcOrd="8" destOrd="0" presId="urn:microsoft.com/office/officeart/2005/8/layout/process4"/>
    <dgm:cxn modelId="{FA33BC31-9846-45AB-9F64-BBA5C674B8D3}" type="presParOf" srcId="{D7BF27D3-0D5E-40DF-9F9E-B65FD225EBBE}" destId="{5E186738-BE1B-46D7-97AB-3E8CAD76CAC9}" srcOrd="0" destOrd="0" presId="urn:microsoft.com/office/officeart/2005/8/layout/process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CF18F51-D4D8-4171-98E3-4AD5E95FE9CB}"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089CDCDA-4C83-4ACF-9DC4-D097BB4A1480}">
      <dgm:prSet/>
      <dgm:spPr/>
      <dgm:t>
        <a:bodyPr/>
        <a:lstStyle/>
        <a:p>
          <a:r>
            <a:rPr lang="en-US" dirty="0"/>
            <a:t>Efficient Speech Investigation Clinic </a:t>
          </a:r>
        </a:p>
      </dgm:t>
    </dgm:pt>
    <dgm:pt modelId="{6B508BA5-958F-41ED-8C57-93752E51B372}" type="parTrans" cxnId="{C74EDEBB-8481-438D-A20D-B36D327ED977}">
      <dgm:prSet/>
      <dgm:spPr/>
      <dgm:t>
        <a:bodyPr/>
        <a:lstStyle/>
        <a:p>
          <a:endParaRPr lang="en-US"/>
        </a:p>
      </dgm:t>
    </dgm:pt>
    <dgm:pt modelId="{3BA00177-B680-4CF3-9C18-35607CAE17D4}" type="sibTrans" cxnId="{C74EDEBB-8481-438D-A20D-B36D327ED977}">
      <dgm:prSet/>
      <dgm:spPr/>
      <dgm:t>
        <a:bodyPr/>
        <a:lstStyle/>
        <a:p>
          <a:endParaRPr lang="en-US"/>
        </a:p>
      </dgm:t>
    </dgm:pt>
    <dgm:pt modelId="{E411DE01-CEB0-443D-B594-6CA667C301C0}">
      <dgm:prSet custT="1"/>
      <dgm:spPr/>
      <dgm:t>
        <a:bodyPr/>
        <a:lstStyle/>
        <a:p>
          <a:r>
            <a:rPr lang="en-US" sz="1600" dirty="0"/>
            <a:t>Speech Therapist / Radiographer / Surgeon / Dentist</a:t>
          </a:r>
        </a:p>
      </dgm:t>
    </dgm:pt>
    <dgm:pt modelId="{610D803C-D38A-49D7-AF25-F812506108FA}" type="parTrans" cxnId="{3CF774B6-1B93-4233-A077-0A9A7D319C6D}">
      <dgm:prSet/>
      <dgm:spPr/>
      <dgm:t>
        <a:bodyPr/>
        <a:lstStyle/>
        <a:p>
          <a:endParaRPr lang="en-US"/>
        </a:p>
      </dgm:t>
    </dgm:pt>
    <dgm:pt modelId="{341AACD5-D7FD-4FF0-ADA6-CA339BF0072C}" type="sibTrans" cxnId="{3CF774B6-1B93-4233-A077-0A9A7D319C6D}">
      <dgm:prSet/>
      <dgm:spPr/>
      <dgm:t>
        <a:bodyPr/>
        <a:lstStyle/>
        <a:p>
          <a:endParaRPr lang="en-US"/>
        </a:p>
      </dgm:t>
    </dgm:pt>
    <dgm:pt modelId="{DFF1A145-B9FB-4DD5-B3BC-563545F3E820}">
      <dgm:prSet custT="1"/>
      <dgm:spPr/>
      <dgm:t>
        <a:bodyPr/>
        <a:lstStyle/>
        <a:p>
          <a:r>
            <a:rPr lang="en-US" sz="1600" dirty="0"/>
            <a:t>Waiting List / Consent / Post operative advise / Dental assessment</a:t>
          </a:r>
        </a:p>
      </dgm:t>
    </dgm:pt>
    <dgm:pt modelId="{25FC0CD8-318E-45C3-BD70-7A17E85DA202}" type="parTrans" cxnId="{6BE72C91-8D76-4555-83DA-0557F229A652}">
      <dgm:prSet/>
      <dgm:spPr/>
      <dgm:t>
        <a:bodyPr/>
        <a:lstStyle/>
        <a:p>
          <a:endParaRPr lang="en-US"/>
        </a:p>
      </dgm:t>
    </dgm:pt>
    <dgm:pt modelId="{98BD973F-0F3D-48BD-9985-C1C2380945E9}" type="sibTrans" cxnId="{6BE72C91-8D76-4555-83DA-0557F229A652}">
      <dgm:prSet/>
      <dgm:spPr/>
      <dgm:t>
        <a:bodyPr/>
        <a:lstStyle/>
        <a:p>
          <a:endParaRPr lang="en-US"/>
        </a:p>
      </dgm:t>
    </dgm:pt>
    <dgm:pt modelId="{5D53CB86-9049-40E9-9815-F0B1FCC86D50}">
      <dgm:prSet/>
      <dgm:spPr/>
      <dgm:t>
        <a:bodyPr/>
        <a:lstStyle/>
        <a:p>
          <a:r>
            <a:rPr lang="en-US" dirty="0"/>
            <a:t>Palate re-repair</a:t>
          </a:r>
        </a:p>
      </dgm:t>
    </dgm:pt>
    <dgm:pt modelId="{E6445274-A902-472D-AAB4-3C2EA9269CC2}" type="parTrans" cxnId="{867350C5-F3F4-4308-8683-D360089D6CE2}">
      <dgm:prSet/>
      <dgm:spPr/>
      <dgm:t>
        <a:bodyPr/>
        <a:lstStyle/>
        <a:p>
          <a:endParaRPr lang="en-US"/>
        </a:p>
      </dgm:t>
    </dgm:pt>
    <dgm:pt modelId="{1D4EE883-CD17-49B3-A064-4B91576A42EA}" type="sibTrans" cxnId="{867350C5-F3F4-4308-8683-D360089D6CE2}">
      <dgm:prSet/>
      <dgm:spPr/>
      <dgm:t>
        <a:bodyPr/>
        <a:lstStyle/>
        <a:p>
          <a:endParaRPr lang="en-US"/>
        </a:p>
      </dgm:t>
    </dgm:pt>
    <dgm:pt modelId="{D38B754F-CDEB-49BB-903D-41170293946B}">
      <dgm:prSet custT="1"/>
      <dgm:spPr/>
      <dgm:t>
        <a:bodyPr/>
        <a:lstStyle/>
        <a:p>
          <a:r>
            <a:rPr lang="en-US" sz="1600" dirty="0"/>
            <a:t>First line treatment including in palates where lift seems posterior</a:t>
          </a:r>
        </a:p>
      </dgm:t>
    </dgm:pt>
    <dgm:pt modelId="{F34CE661-62F4-4F6E-9A0F-AD91D950C2A1}" type="parTrans" cxnId="{3ECA677C-8E08-459F-B5F4-7ED0A99A9C46}">
      <dgm:prSet/>
      <dgm:spPr/>
      <dgm:t>
        <a:bodyPr/>
        <a:lstStyle/>
        <a:p>
          <a:endParaRPr lang="en-US"/>
        </a:p>
      </dgm:t>
    </dgm:pt>
    <dgm:pt modelId="{469A3B18-8F30-464C-81B8-F344443F0201}" type="sibTrans" cxnId="{3ECA677C-8E08-459F-B5F4-7ED0A99A9C46}">
      <dgm:prSet/>
      <dgm:spPr/>
      <dgm:t>
        <a:bodyPr/>
        <a:lstStyle/>
        <a:p>
          <a:endParaRPr lang="en-US"/>
        </a:p>
      </dgm:t>
    </dgm:pt>
    <dgm:pt modelId="{91C91903-4F48-42E1-AD74-BC0EF014AE7D}">
      <dgm:prSet custT="1"/>
      <dgm:spPr/>
      <dgm:t>
        <a:bodyPr/>
        <a:lstStyle/>
        <a:p>
          <a:r>
            <a:rPr lang="en-US" sz="1600" dirty="0"/>
            <a:t>Large oral layer Z </a:t>
          </a:r>
          <a:r>
            <a:rPr lang="en-US" sz="1600" dirty="0" err="1"/>
            <a:t>plasty</a:t>
          </a:r>
          <a:r>
            <a:rPr lang="en-US" sz="1600" dirty="0"/>
            <a:t> / lateral scar release / midline scar excision / radical muscle dissection / buccal fat across anterior soft palate</a:t>
          </a:r>
        </a:p>
      </dgm:t>
    </dgm:pt>
    <dgm:pt modelId="{023E18A4-FD84-4AC3-9FD6-DE32CA0A428D}" type="parTrans" cxnId="{AF77007C-2940-4C01-8EFF-DF6EBBA5BFDD}">
      <dgm:prSet/>
      <dgm:spPr/>
      <dgm:t>
        <a:bodyPr/>
        <a:lstStyle/>
        <a:p>
          <a:endParaRPr lang="en-US"/>
        </a:p>
      </dgm:t>
    </dgm:pt>
    <dgm:pt modelId="{90C1693A-5769-4A20-A9C5-F3E9AB1FFEB3}" type="sibTrans" cxnId="{AF77007C-2940-4C01-8EFF-DF6EBBA5BFDD}">
      <dgm:prSet/>
      <dgm:spPr/>
      <dgm:t>
        <a:bodyPr/>
        <a:lstStyle/>
        <a:p>
          <a:endParaRPr lang="en-US"/>
        </a:p>
      </dgm:t>
    </dgm:pt>
    <dgm:pt modelId="{94B96347-AEE8-438D-B5DE-896BFFF448CE}">
      <dgm:prSet/>
      <dgm:spPr/>
      <dgm:t>
        <a:bodyPr/>
        <a:lstStyle/>
        <a:p>
          <a:r>
            <a:rPr lang="en-US" dirty="0"/>
            <a:t>Buccal Flap palatal lengthening</a:t>
          </a:r>
        </a:p>
      </dgm:t>
    </dgm:pt>
    <dgm:pt modelId="{54631210-DF45-4DB9-AD72-31E972C57BD3}" type="parTrans" cxnId="{9BFCE6EC-7615-4ABA-8CDE-B4F440A978DB}">
      <dgm:prSet/>
      <dgm:spPr/>
      <dgm:t>
        <a:bodyPr/>
        <a:lstStyle/>
        <a:p>
          <a:endParaRPr lang="en-US"/>
        </a:p>
      </dgm:t>
    </dgm:pt>
    <dgm:pt modelId="{F8686F28-E289-4A68-9594-0C5EA980AAC3}" type="sibTrans" cxnId="{9BFCE6EC-7615-4ABA-8CDE-B4F440A978DB}">
      <dgm:prSet/>
      <dgm:spPr/>
      <dgm:t>
        <a:bodyPr/>
        <a:lstStyle/>
        <a:p>
          <a:endParaRPr lang="en-US"/>
        </a:p>
      </dgm:t>
    </dgm:pt>
    <dgm:pt modelId="{F8FB5738-6EC7-4977-9775-1ADA3FE97252}">
      <dgm:prSet custT="1"/>
      <dgm:spPr/>
      <dgm:t>
        <a:bodyPr/>
        <a:lstStyle/>
        <a:p>
          <a:r>
            <a:rPr lang="en-US" sz="1600" dirty="0"/>
            <a:t>Second line if ongoing VPI after palate re-repair</a:t>
          </a:r>
        </a:p>
      </dgm:t>
    </dgm:pt>
    <dgm:pt modelId="{C3F7048F-B47C-481B-9A78-E285C3C07F3F}" type="parTrans" cxnId="{7E07EDCC-7581-4ADF-ABB1-2EC61C2BC9F5}">
      <dgm:prSet/>
      <dgm:spPr/>
      <dgm:t>
        <a:bodyPr/>
        <a:lstStyle/>
        <a:p>
          <a:endParaRPr lang="en-US"/>
        </a:p>
      </dgm:t>
    </dgm:pt>
    <dgm:pt modelId="{9E714793-B37F-49B0-81E2-4E7ECB528935}" type="sibTrans" cxnId="{7E07EDCC-7581-4ADF-ABB1-2EC61C2BC9F5}">
      <dgm:prSet/>
      <dgm:spPr/>
      <dgm:t>
        <a:bodyPr/>
        <a:lstStyle/>
        <a:p>
          <a:endParaRPr lang="en-US"/>
        </a:p>
      </dgm:t>
    </dgm:pt>
    <dgm:pt modelId="{45DF2AD7-6CB8-468E-B069-28F617508474}">
      <dgm:prSet/>
      <dgm:spPr/>
      <dgm:t>
        <a:bodyPr/>
        <a:lstStyle/>
        <a:p>
          <a:r>
            <a:rPr lang="en-US"/>
            <a:t>Pharyngoplasty</a:t>
          </a:r>
        </a:p>
      </dgm:t>
    </dgm:pt>
    <dgm:pt modelId="{BE42A0EB-EF12-4628-BFD1-E0F656965D44}" type="parTrans" cxnId="{2342E199-28EC-4DF1-827A-94CF81920505}">
      <dgm:prSet/>
      <dgm:spPr/>
      <dgm:t>
        <a:bodyPr/>
        <a:lstStyle/>
        <a:p>
          <a:endParaRPr lang="en-US"/>
        </a:p>
      </dgm:t>
    </dgm:pt>
    <dgm:pt modelId="{A66E498A-D36A-4351-8AEA-A970C25F080D}" type="sibTrans" cxnId="{2342E199-28EC-4DF1-827A-94CF81920505}">
      <dgm:prSet/>
      <dgm:spPr/>
      <dgm:t>
        <a:bodyPr/>
        <a:lstStyle/>
        <a:p>
          <a:endParaRPr lang="en-US"/>
        </a:p>
      </dgm:t>
    </dgm:pt>
    <dgm:pt modelId="{35A30374-083E-4765-86BB-61D14A3B55AE}">
      <dgm:prSet custT="1"/>
      <dgm:spPr/>
      <dgm:t>
        <a:bodyPr/>
        <a:lstStyle/>
        <a:p>
          <a:r>
            <a:rPr lang="en-US" sz="1600" dirty="0"/>
            <a:t>Third line, rarely needed for cleft patients</a:t>
          </a:r>
        </a:p>
      </dgm:t>
    </dgm:pt>
    <dgm:pt modelId="{741FAD1E-302E-4679-8C28-AC3F9AC30D4A}" type="parTrans" cxnId="{033FDF31-A717-472D-842F-F9D0F963A5FF}">
      <dgm:prSet/>
      <dgm:spPr/>
      <dgm:t>
        <a:bodyPr/>
        <a:lstStyle/>
        <a:p>
          <a:endParaRPr lang="en-US"/>
        </a:p>
      </dgm:t>
    </dgm:pt>
    <dgm:pt modelId="{64A06697-1312-4598-82BD-6B74106D4BA5}" type="sibTrans" cxnId="{033FDF31-A717-472D-842F-F9D0F963A5FF}">
      <dgm:prSet/>
      <dgm:spPr/>
      <dgm:t>
        <a:bodyPr/>
        <a:lstStyle/>
        <a:p>
          <a:endParaRPr lang="en-US"/>
        </a:p>
      </dgm:t>
    </dgm:pt>
    <dgm:pt modelId="{458AABD9-9DF3-3249-96EA-036143E8C62C}" type="pres">
      <dgm:prSet presAssocID="{7CF18F51-D4D8-4171-98E3-4AD5E95FE9CB}" presName="Name0" presStyleCnt="0">
        <dgm:presLayoutVars>
          <dgm:dir/>
          <dgm:animLvl val="lvl"/>
          <dgm:resizeHandles val="exact"/>
        </dgm:presLayoutVars>
      </dgm:prSet>
      <dgm:spPr/>
    </dgm:pt>
    <dgm:pt modelId="{F395059A-8E8D-D14E-89D9-1908BA4B6B52}" type="pres">
      <dgm:prSet presAssocID="{089CDCDA-4C83-4ACF-9DC4-D097BB4A1480}" presName="linNode" presStyleCnt="0"/>
      <dgm:spPr/>
    </dgm:pt>
    <dgm:pt modelId="{D999B794-F134-2A49-8A11-90B20F2CA1CF}" type="pres">
      <dgm:prSet presAssocID="{089CDCDA-4C83-4ACF-9DC4-D097BB4A1480}" presName="parentText" presStyleLbl="node1" presStyleIdx="0" presStyleCnt="4">
        <dgm:presLayoutVars>
          <dgm:chMax val="1"/>
          <dgm:bulletEnabled val="1"/>
        </dgm:presLayoutVars>
      </dgm:prSet>
      <dgm:spPr/>
    </dgm:pt>
    <dgm:pt modelId="{A5AFCF2E-CDB8-444B-9119-DA28F197F92C}" type="pres">
      <dgm:prSet presAssocID="{089CDCDA-4C83-4ACF-9DC4-D097BB4A1480}" presName="descendantText" presStyleLbl="alignAccFollowNode1" presStyleIdx="0" presStyleCnt="4">
        <dgm:presLayoutVars>
          <dgm:bulletEnabled val="1"/>
        </dgm:presLayoutVars>
      </dgm:prSet>
      <dgm:spPr/>
    </dgm:pt>
    <dgm:pt modelId="{0A7A5AD7-2F78-994F-8AAD-6D345C1513DA}" type="pres">
      <dgm:prSet presAssocID="{3BA00177-B680-4CF3-9C18-35607CAE17D4}" presName="sp" presStyleCnt="0"/>
      <dgm:spPr/>
    </dgm:pt>
    <dgm:pt modelId="{10E55017-F94F-EB4B-9EEA-902EF6CBD0BE}" type="pres">
      <dgm:prSet presAssocID="{5D53CB86-9049-40E9-9815-F0B1FCC86D50}" presName="linNode" presStyleCnt="0"/>
      <dgm:spPr/>
    </dgm:pt>
    <dgm:pt modelId="{DC1E2671-B01E-6B4B-A01E-D260FBC9B17D}" type="pres">
      <dgm:prSet presAssocID="{5D53CB86-9049-40E9-9815-F0B1FCC86D50}" presName="parentText" presStyleLbl="node1" presStyleIdx="1" presStyleCnt="4">
        <dgm:presLayoutVars>
          <dgm:chMax val="1"/>
          <dgm:bulletEnabled val="1"/>
        </dgm:presLayoutVars>
      </dgm:prSet>
      <dgm:spPr/>
    </dgm:pt>
    <dgm:pt modelId="{CF362D91-8D17-3D4D-9CBE-4B7878AA255F}" type="pres">
      <dgm:prSet presAssocID="{5D53CB86-9049-40E9-9815-F0B1FCC86D50}" presName="descendantText" presStyleLbl="alignAccFollowNode1" presStyleIdx="1" presStyleCnt="4">
        <dgm:presLayoutVars>
          <dgm:bulletEnabled val="1"/>
        </dgm:presLayoutVars>
      </dgm:prSet>
      <dgm:spPr/>
    </dgm:pt>
    <dgm:pt modelId="{BD423027-9D0A-8B45-B24F-F013A69031DD}" type="pres">
      <dgm:prSet presAssocID="{1D4EE883-CD17-49B3-A064-4B91576A42EA}" presName="sp" presStyleCnt="0"/>
      <dgm:spPr/>
    </dgm:pt>
    <dgm:pt modelId="{702A1719-EBCE-7F43-B8F5-53C65D62314E}" type="pres">
      <dgm:prSet presAssocID="{94B96347-AEE8-438D-B5DE-896BFFF448CE}" presName="linNode" presStyleCnt="0"/>
      <dgm:spPr/>
    </dgm:pt>
    <dgm:pt modelId="{D980E7D1-B393-4C42-9B80-7C754933CA89}" type="pres">
      <dgm:prSet presAssocID="{94B96347-AEE8-438D-B5DE-896BFFF448CE}" presName="parentText" presStyleLbl="node1" presStyleIdx="2" presStyleCnt="4">
        <dgm:presLayoutVars>
          <dgm:chMax val="1"/>
          <dgm:bulletEnabled val="1"/>
        </dgm:presLayoutVars>
      </dgm:prSet>
      <dgm:spPr/>
    </dgm:pt>
    <dgm:pt modelId="{B8CCC47B-595A-B345-90A8-BB505D48A4C7}" type="pres">
      <dgm:prSet presAssocID="{94B96347-AEE8-438D-B5DE-896BFFF448CE}" presName="descendantText" presStyleLbl="alignAccFollowNode1" presStyleIdx="2" presStyleCnt="4">
        <dgm:presLayoutVars>
          <dgm:bulletEnabled val="1"/>
        </dgm:presLayoutVars>
      </dgm:prSet>
      <dgm:spPr/>
    </dgm:pt>
    <dgm:pt modelId="{6F610D01-1359-AD47-97FB-48CB7A4EC3D6}" type="pres">
      <dgm:prSet presAssocID="{F8686F28-E289-4A68-9594-0C5EA980AAC3}" presName="sp" presStyleCnt="0"/>
      <dgm:spPr/>
    </dgm:pt>
    <dgm:pt modelId="{F55C5924-C72D-6546-87BB-EC6307A784D3}" type="pres">
      <dgm:prSet presAssocID="{45DF2AD7-6CB8-468E-B069-28F617508474}" presName="linNode" presStyleCnt="0"/>
      <dgm:spPr/>
    </dgm:pt>
    <dgm:pt modelId="{549B7286-3391-7342-BBA6-E39F9522E616}" type="pres">
      <dgm:prSet presAssocID="{45DF2AD7-6CB8-468E-B069-28F617508474}" presName="parentText" presStyleLbl="node1" presStyleIdx="3" presStyleCnt="4">
        <dgm:presLayoutVars>
          <dgm:chMax val="1"/>
          <dgm:bulletEnabled val="1"/>
        </dgm:presLayoutVars>
      </dgm:prSet>
      <dgm:spPr/>
    </dgm:pt>
    <dgm:pt modelId="{635C0D9F-D041-9644-B8D7-9EA8C5E56886}" type="pres">
      <dgm:prSet presAssocID="{45DF2AD7-6CB8-468E-B069-28F617508474}" presName="descendantText" presStyleLbl="alignAccFollowNode1" presStyleIdx="3" presStyleCnt="4">
        <dgm:presLayoutVars>
          <dgm:bulletEnabled val="1"/>
        </dgm:presLayoutVars>
      </dgm:prSet>
      <dgm:spPr/>
    </dgm:pt>
  </dgm:ptLst>
  <dgm:cxnLst>
    <dgm:cxn modelId="{7B5D4B04-9B74-1F41-9AFF-5C992F0D7268}" type="presOf" srcId="{DFF1A145-B9FB-4DD5-B3BC-563545F3E820}" destId="{A5AFCF2E-CDB8-444B-9119-DA28F197F92C}" srcOrd="0" destOrd="1" presId="urn:microsoft.com/office/officeart/2005/8/layout/vList5"/>
    <dgm:cxn modelId="{AC406927-6288-E042-A46E-9CD609B35A91}" type="presOf" srcId="{94B96347-AEE8-438D-B5DE-896BFFF448CE}" destId="{D980E7D1-B393-4C42-9B80-7C754933CA89}" srcOrd="0" destOrd="0" presId="urn:microsoft.com/office/officeart/2005/8/layout/vList5"/>
    <dgm:cxn modelId="{033FDF31-A717-472D-842F-F9D0F963A5FF}" srcId="{45DF2AD7-6CB8-468E-B069-28F617508474}" destId="{35A30374-083E-4765-86BB-61D14A3B55AE}" srcOrd="0" destOrd="0" parTransId="{741FAD1E-302E-4679-8C28-AC3F9AC30D4A}" sibTransId="{64A06697-1312-4598-82BD-6B74106D4BA5}"/>
    <dgm:cxn modelId="{D462DA5F-5F3A-9846-AC13-B9E6EC3DB3D9}" type="presOf" srcId="{F8FB5738-6EC7-4977-9775-1ADA3FE97252}" destId="{B8CCC47B-595A-B345-90A8-BB505D48A4C7}" srcOrd="0" destOrd="0" presId="urn:microsoft.com/office/officeart/2005/8/layout/vList5"/>
    <dgm:cxn modelId="{38CA2D61-0240-7148-9CBA-49A545EA282D}" type="presOf" srcId="{7CF18F51-D4D8-4171-98E3-4AD5E95FE9CB}" destId="{458AABD9-9DF3-3249-96EA-036143E8C62C}" srcOrd="0" destOrd="0" presId="urn:microsoft.com/office/officeart/2005/8/layout/vList5"/>
    <dgm:cxn modelId="{1260E676-C504-8D4A-A597-1F5CCD8E55B8}" type="presOf" srcId="{089CDCDA-4C83-4ACF-9DC4-D097BB4A1480}" destId="{D999B794-F134-2A49-8A11-90B20F2CA1CF}" srcOrd="0" destOrd="0" presId="urn:microsoft.com/office/officeart/2005/8/layout/vList5"/>
    <dgm:cxn modelId="{AF77007C-2940-4C01-8EFF-DF6EBBA5BFDD}" srcId="{5D53CB86-9049-40E9-9815-F0B1FCC86D50}" destId="{91C91903-4F48-42E1-AD74-BC0EF014AE7D}" srcOrd="1" destOrd="0" parTransId="{023E18A4-FD84-4AC3-9FD6-DE32CA0A428D}" sibTransId="{90C1693A-5769-4A20-A9C5-F3E9AB1FFEB3}"/>
    <dgm:cxn modelId="{3ECA677C-8E08-459F-B5F4-7ED0A99A9C46}" srcId="{5D53CB86-9049-40E9-9815-F0B1FCC86D50}" destId="{D38B754F-CDEB-49BB-903D-41170293946B}" srcOrd="0" destOrd="0" parTransId="{F34CE661-62F4-4F6E-9A0F-AD91D950C2A1}" sibTransId="{469A3B18-8F30-464C-81B8-F344443F0201}"/>
    <dgm:cxn modelId="{6BE72C91-8D76-4555-83DA-0557F229A652}" srcId="{089CDCDA-4C83-4ACF-9DC4-D097BB4A1480}" destId="{DFF1A145-B9FB-4DD5-B3BC-563545F3E820}" srcOrd="1" destOrd="0" parTransId="{25FC0CD8-318E-45C3-BD70-7A17E85DA202}" sibTransId="{98BD973F-0F3D-48BD-9985-C1C2380945E9}"/>
    <dgm:cxn modelId="{2342E199-28EC-4DF1-827A-94CF81920505}" srcId="{7CF18F51-D4D8-4171-98E3-4AD5E95FE9CB}" destId="{45DF2AD7-6CB8-468E-B069-28F617508474}" srcOrd="3" destOrd="0" parTransId="{BE42A0EB-EF12-4628-BFD1-E0F656965D44}" sibTransId="{A66E498A-D36A-4351-8AEA-A970C25F080D}"/>
    <dgm:cxn modelId="{1104EBB3-5FF4-D84E-8F9B-522C51060B89}" type="presOf" srcId="{45DF2AD7-6CB8-468E-B069-28F617508474}" destId="{549B7286-3391-7342-BBA6-E39F9522E616}" srcOrd="0" destOrd="0" presId="urn:microsoft.com/office/officeart/2005/8/layout/vList5"/>
    <dgm:cxn modelId="{3CF774B6-1B93-4233-A077-0A9A7D319C6D}" srcId="{089CDCDA-4C83-4ACF-9DC4-D097BB4A1480}" destId="{E411DE01-CEB0-443D-B594-6CA667C301C0}" srcOrd="0" destOrd="0" parTransId="{610D803C-D38A-49D7-AF25-F812506108FA}" sibTransId="{341AACD5-D7FD-4FF0-ADA6-CA339BF0072C}"/>
    <dgm:cxn modelId="{C74EDEBB-8481-438D-A20D-B36D327ED977}" srcId="{7CF18F51-D4D8-4171-98E3-4AD5E95FE9CB}" destId="{089CDCDA-4C83-4ACF-9DC4-D097BB4A1480}" srcOrd="0" destOrd="0" parTransId="{6B508BA5-958F-41ED-8C57-93752E51B372}" sibTransId="{3BA00177-B680-4CF3-9C18-35607CAE17D4}"/>
    <dgm:cxn modelId="{867350C5-F3F4-4308-8683-D360089D6CE2}" srcId="{7CF18F51-D4D8-4171-98E3-4AD5E95FE9CB}" destId="{5D53CB86-9049-40E9-9815-F0B1FCC86D50}" srcOrd="1" destOrd="0" parTransId="{E6445274-A902-472D-AAB4-3C2EA9269CC2}" sibTransId="{1D4EE883-CD17-49B3-A064-4B91576A42EA}"/>
    <dgm:cxn modelId="{7E07EDCC-7581-4ADF-ABB1-2EC61C2BC9F5}" srcId="{94B96347-AEE8-438D-B5DE-896BFFF448CE}" destId="{F8FB5738-6EC7-4977-9775-1ADA3FE97252}" srcOrd="0" destOrd="0" parTransId="{C3F7048F-B47C-481B-9A78-E285C3C07F3F}" sibTransId="{9E714793-B37F-49B0-81E2-4E7ECB528935}"/>
    <dgm:cxn modelId="{AF4E73D3-0667-F248-ACFA-BF329E0304A8}" type="presOf" srcId="{D38B754F-CDEB-49BB-903D-41170293946B}" destId="{CF362D91-8D17-3D4D-9CBE-4B7878AA255F}" srcOrd="0" destOrd="0" presId="urn:microsoft.com/office/officeart/2005/8/layout/vList5"/>
    <dgm:cxn modelId="{8E8D9CE0-14B9-184E-A831-30BB98F08119}" type="presOf" srcId="{35A30374-083E-4765-86BB-61D14A3B55AE}" destId="{635C0D9F-D041-9644-B8D7-9EA8C5E56886}" srcOrd="0" destOrd="0" presId="urn:microsoft.com/office/officeart/2005/8/layout/vList5"/>
    <dgm:cxn modelId="{928FE3E8-86F5-424D-9E70-6F7C8A6C6E26}" type="presOf" srcId="{91C91903-4F48-42E1-AD74-BC0EF014AE7D}" destId="{CF362D91-8D17-3D4D-9CBE-4B7878AA255F}" srcOrd="0" destOrd="1" presId="urn:microsoft.com/office/officeart/2005/8/layout/vList5"/>
    <dgm:cxn modelId="{4B9DEFEA-470D-F241-BFBF-2AFA7E8F6FE8}" type="presOf" srcId="{5D53CB86-9049-40E9-9815-F0B1FCC86D50}" destId="{DC1E2671-B01E-6B4B-A01E-D260FBC9B17D}" srcOrd="0" destOrd="0" presId="urn:microsoft.com/office/officeart/2005/8/layout/vList5"/>
    <dgm:cxn modelId="{9BFCE6EC-7615-4ABA-8CDE-B4F440A978DB}" srcId="{7CF18F51-D4D8-4171-98E3-4AD5E95FE9CB}" destId="{94B96347-AEE8-438D-B5DE-896BFFF448CE}" srcOrd="2" destOrd="0" parTransId="{54631210-DF45-4DB9-AD72-31E972C57BD3}" sibTransId="{F8686F28-E289-4A68-9594-0C5EA980AAC3}"/>
    <dgm:cxn modelId="{3B7F6CFA-928B-714E-B7DF-332BE72D9A2B}" type="presOf" srcId="{E411DE01-CEB0-443D-B594-6CA667C301C0}" destId="{A5AFCF2E-CDB8-444B-9119-DA28F197F92C}" srcOrd="0" destOrd="0" presId="urn:microsoft.com/office/officeart/2005/8/layout/vList5"/>
    <dgm:cxn modelId="{3DB975A7-0010-C54D-959A-E346AD1BEACA}" type="presParOf" srcId="{458AABD9-9DF3-3249-96EA-036143E8C62C}" destId="{F395059A-8E8D-D14E-89D9-1908BA4B6B52}" srcOrd="0" destOrd="0" presId="urn:microsoft.com/office/officeart/2005/8/layout/vList5"/>
    <dgm:cxn modelId="{420F0840-67FC-7141-96F4-E2E6D6B1D1CD}" type="presParOf" srcId="{F395059A-8E8D-D14E-89D9-1908BA4B6B52}" destId="{D999B794-F134-2A49-8A11-90B20F2CA1CF}" srcOrd="0" destOrd="0" presId="urn:microsoft.com/office/officeart/2005/8/layout/vList5"/>
    <dgm:cxn modelId="{19FCC01B-364F-4445-BBE0-60C8AEC3BB58}" type="presParOf" srcId="{F395059A-8E8D-D14E-89D9-1908BA4B6B52}" destId="{A5AFCF2E-CDB8-444B-9119-DA28F197F92C}" srcOrd="1" destOrd="0" presId="urn:microsoft.com/office/officeart/2005/8/layout/vList5"/>
    <dgm:cxn modelId="{DC07C869-A384-3047-A263-6C0658D918DC}" type="presParOf" srcId="{458AABD9-9DF3-3249-96EA-036143E8C62C}" destId="{0A7A5AD7-2F78-994F-8AAD-6D345C1513DA}" srcOrd="1" destOrd="0" presId="urn:microsoft.com/office/officeart/2005/8/layout/vList5"/>
    <dgm:cxn modelId="{ECE92FEF-CA03-5F46-8E04-0C5E9C6389FD}" type="presParOf" srcId="{458AABD9-9DF3-3249-96EA-036143E8C62C}" destId="{10E55017-F94F-EB4B-9EEA-902EF6CBD0BE}" srcOrd="2" destOrd="0" presId="urn:microsoft.com/office/officeart/2005/8/layout/vList5"/>
    <dgm:cxn modelId="{7BF4DBFD-9F42-944A-B83A-E0DB1C7C54AE}" type="presParOf" srcId="{10E55017-F94F-EB4B-9EEA-902EF6CBD0BE}" destId="{DC1E2671-B01E-6B4B-A01E-D260FBC9B17D}" srcOrd="0" destOrd="0" presId="urn:microsoft.com/office/officeart/2005/8/layout/vList5"/>
    <dgm:cxn modelId="{817ECB70-8290-C242-9D01-8E896FC58572}" type="presParOf" srcId="{10E55017-F94F-EB4B-9EEA-902EF6CBD0BE}" destId="{CF362D91-8D17-3D4D-9CBE-4B7878AA255F}" srcOrd="1" destOrd="0" presId="urn:microsoft.com/office/officeart/2005/8/layout/vList5"/>
    <dgm:cxn modelId="{ECC70DE6-C95D-9A46-9FEC-D5AF2AD81104}" type="presParOf" srcId="{458AABD9-9DF3-3249-96EA-036143E8C62C}" destId="{BD423027-9D0A-8B45-B24F-F013A69031DD}" srcOrd="3" destOrd="0" presId="urn:microsoft.com/office/officeart/2005/8/layout/vList5"/>
    <dgm:cxn modelId="{BD9B6873-B062-A843-87A2-B966CF9EE7CC}" type="presParOf" srcId="{458AABD9-9DF3-3249-96EA-036143E8C62C}" destId="{702A1719-EBCE-7F43-B8F5-53C65D62314E}" srcOrd="4" destOrd="0" presId="urn:microsoft.com/office/officeart/2005/8/layout/vList5"/>
    <dgm:cxn modelId="{CA839565-0AD8-D147-854C-CE8078F73637}" type="presParOf" srcId="{702A1719-EBCE-7F43-B8F5-53C65D62314E}" destId="{D980E7D1-B393-4C42-9B80-7C754933CA89}" srcOrd="0" destOrd="0" presId="urn:microsoft.com/office/officeart/2005/8/layout/vList5"/>
    <dgm:cxn modelId="{8F2EE621-BA6C-284A-BF51-B9088324B1E2}" type="presParOf" srcId="{702A1719-EBCE-7F43-B8F5-53C65D62314E}" destId="{B8CCC47B-595A-B345-90A8-BB505D48A4C7}" srcOrd="1" destOrd="0" presId="urn:microsoft.com/office/officeart/2005/8/layout/vList5"/>
    <dgm:cxn modelId="{F1AFF73A-0456-B141-B156-4E04E81876AC}" type="presParOf" srcId="{458AABD9-9DF3-3249-96EA-036143E8C62C}" destId="{6F610D01-1359-AD47-97FB-48CB7A4EC3D6}" srcOrd="5" destOrd="0" presId="urn:microsoft.com/office/officeart/2005/8/layout/vList5"/>
    <dgm:cxn modelId="{7E3D88A4-B4A8-CA4C-BE1E-DB495AB8033B}" type="presParOf" srcId="{458AABD9-9DF3-3249-96EA-036143E8C62C}" destId="{F55C5924-C72D-6546-87BB-EC6307A784D3}" srcOrd="6" destOrd="0" presId="urn:microsoft.com/office/officeart/2005/8/layout/vList5"/>
    <dgm:cxn modelId="{CDE0F38B-BBE2-5443-A1A9-9932C5BE9A4B}" type="presParOf" srcId="{F55C5924-C72D-6546-87BB-EC6307A784D3}" destId="{549B7286-3391-7342-BBA6-E39F9522E616}" srcOrd="0" destOrd="0" presId="urn:microsoft.com/office/officeart/2005/8/layout/vList5"/>
    <dgm:cxn modelId="{5E2BEB07-3F73-F344-85BC-4A421DA545B2}" type="presParOf" srcId="{F55C5924-C72D-6546-87BB-EC6307A784D3}" destId="{635C0D9F-D041-9644-B8D7-9EA8C5E56886}"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26B433-A6AA-7D4B-9661-9FEEFE8F8B49}">
      <dsp:nvSpPr>
        <dsp:cNvPr id="0" name=""/>
        <dsp:cNvSpPr/>
      </dsp:nvSpPr>
      <dsp:spPr>
        <a:xfrm>
          <a:off x="0" y="0"/>
          <a:ext cx="8938260" cy="1958102"/>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GB" sz="2900" i="1" kern="1200"/>
            <a:t>17% of children in Manchester had secondary speech surgery. </a:t>
          </a:r>
          <a:endParaRPr lang="en-US" sz="2900" kern="1200"/>
        </a:p>
      </dsp:txBody>
      <dsp:txXfrm>
        <a:off x="57351" y="57351"/>
        <a:ext cx="6914408" cy="1843400"/>
      </dsp:txXfrm>
    </dsp:sp>
    <dsp:sp modelId="{C38C52AB-B819-964B-B2DB-87B3C37C2D57}">
      <dsp:nvSpPr>
        <dsp:cNvPr id="0" name=""/>
        <dsp:cNvSpPr/>
      </dsp:nvSpPr>
      <dsp:spPr>
        <a:xfrm>
          <a:off x="1577339" y="2393235"/>
          <a:ext cx="8938260" cy="1958102"/>
        </a:xfrm>
        <a:prstGeom prst="roundRect">
          <a:avLst>
            <a:gd name="adj" fmla="val 10000"/>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GB" sz="2900" i="1" kern="1200"/>
            <a:t>Of these, 82% had no evidence of a structurally-related issue after surgery (national average: 58%, cleft service range: 23%-82%)</a:t>
          </a:r>
          <a:endParaRPr lang="en-US" sz="2900" kern="1200"/>
        </a:p>
      </dsp:txBody>
      <dsp:txXfrm>
        <a:off x="1634690" y="2450586"/>
        <a:ext cx="5973451" cy="1843400"/>
      </dsp:txXfrm>
    </dsp:sp>
    <dsp:sp modelId="{392A7BAC-463E-6442-9E5B-01BBB167B5C3}">
      <dsp:nvSpPr>
        <dsp:cNvPr id="0" name=""/>
        <dsp:cNvSpPr/>
      </dsp:nvSpPr>
      <dsp:spPr>
        <a:xfrm>
          <a:off x="7665493" y="1539285"/>
          <a:ext cx="1272766" cy="1272766"/>
        </a:xfrm>
        <a:prstGeom prst="downArrow">
          <a:avLst>
            <a:gd name="adj1" fmla="val 55000"/>
            <a:gd name="adj2" fmla="val 45000"/>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7951865" y="1539285"/>
        <a:ext cx="700022" cy="9577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A2EBBC-BB5A-450C-9985-2941E0008EF1}">
      <dsp:nvSpPr>
        <dsp:cNvPr id="0" name=""/>
        <dsp:cNvSpPr/>
      </dsp:nvSpPr>
      <dsp:spPr>
        <a:xfrm>
          <a:off x="0" y="7291228"/>
          <a:ext cx="14210456" cy="119619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n-IE" sz="4000" kern="1200"/>
            <a:t>Data analysed using Excel</a:t>
          </a:r>
          <a:endParaRPr lang="en-US" sz="4000" kern="1200"/>
        </a:p>
      </dsp:txBody>
      <dsp:txXfrm>
        <a:off x="0" y="7291228"/>
        <a:ext cx="14210456" cy="1196198"/>
      </dsp:txXfrm>
    </dsp:sp>
    <dsp:sp modelId="{A4DD8E93-5AE1-4C77-98B4-DC54138DC226}">
      <dsp:nvSpPr>
        <dsp:cNvPr id="0" name=""/>
        <dsp:cNvSpPr/>
      </dsp:nvSpPr>
      <dsp:spPr>
        <a:xfrm rot="10800000">
          <a:off x="0" y="5469417"/>
          <a:ext cx="14210456" cy="1839753"/>
        </a:xfrm>
        <a:prstGeom prst="upArrowCallou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n-IE" sz="4000" kern="1200" dirty="0"/>
            <a:t>Speech outcomes assessed by GOS.SP.ASS tool (n = 97)</a:t>
          </a:r>
          <a:endParaRPr lang="en-US" sz="4000" kern="1200" dirty="0"/>
        </a:p>
      </dsp:txBody>
      <dsp:txXfrm rot="10800000">
        <a:off x="0" y="5469417"/>
        <a:ext cx="14210456" cy="1195416"/>
      </dsp:txXfrm>
    </dsp:sp>
    <dsp:sp modelId="{AAC5CEDB-3D76-46BA-92FE-C589E9DD1B78}">
      <dsp:nvSpPr>
        <dsp:cNvPr id="0" name=""/>
        <dsp:cNvSpPr/>
      </dsp:nvSpPr>
      <dsp:spPr>
        <a:xfrm rot="10800000">
          <a:off x="0" y="3647607"/>
          <a:ext cx="14210456" cy="1839753"/>
        </a:xfrm>
        <a:prstGeom prst="upArrowCallou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n-IE" sz="4000" kern="1200" dirty="0"/>
            <a:t>Looking at demographics, cleft type, speech outcomes, and outcomes of further surgery</a:t>
          </a:r>
          <a:endParaRPr lang="en-US" sz="4000" kern="1200" dirty="0"/>
        </a:p>
      </dsp:txBody>
      <dsp:txXfrm rot="10800000">
        <a:off x="0" y="3647607"/>
        <a:ext cx="14210456" cy="1195416"/>
      </dsp:txXfrm>
    </dsp:sp>
    <dsp:sp modelId="{86A6A3BF-1AE7-40C2-9FF0-431FE3532BF0}">
      <dsp:nvSpPr>
        <dsp:cNvPr id="0" name=""/>
        <dsp:cNvSpPr/>
      </dsp:nvSpPr>
      <dsp:spPr>
        <a:xfrm rot="10800000">
          <a:off x="0" y="1825796"/>
          <a:ext cx="14210456" cy="1839753"/>
        </a:xfrm>
        <a:prstGeom prst="upArrowCallou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n-IE" sz="4000" kern="1200" dirty="0"/>
            <a:t>All children undergoing palate re-repair R from 1</a:t>
          </a:r>
          <a:r>
            <a:rPr lang="en-IE" sz="4000" kern="1200" baseline="30000" dirty="0"/>
            <a:t>st</a:t>
          </a:r>
          <a:r>
            <a:rPr lang="en-IE" sz="4000" kern="1200" dirty="0"/>
            <a:t> January 2011 to 31</a:t>
          </a:r>
          <a:r>
            <a:rPr lang="en-IE" sz="4000" kern="1200" baseline="30000" dirty="0"/>
            <a:t>st</a:t>
          </a:r>
          <a:r>
            <a:rPr lang="en-IE" sz="4000" kern="1200" dirty="0"/>
            <a:t> December 2021 (n = 102) </a:t>
          </a:r>
          <a:endParaRPr lang="en-US" sz="4000" kern="1200" dirty="0"/>
        </a:p>
      </dsp:txBody>
      <dsp:txXfrm rot="10800000">
        <a:off x="0" y="1825796"/>
        <a:ext cx="14210456" cy="1195416"/>
      </dsp:txXfrm>
    </dsp:sp>
    <dsp:sp modelId="{5E186738-BE1B-46D7-97AB-3E8CAD76CAC9}">
      <dsp:nvSpPr>
        <dsp:cNvPr id="0" name=""/>
        <dsp:cNvSpPr/>
      </dsp:nvSpPr>
      <dsp:spPr>
        <a:xfrm rot="10800000">
          <a:off x="0" y="4132"/>
          <a:ext cx="14210456" cy="1839606"/>
        </a:xfrm>
        <a:prstGeom prst="upArrowCallou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n-IE" sz="4000" kern="1200" dirty="0"/>
            <a:t>Retrospective chart review</a:t>
          </a:r>
          <a:endParaRPr lang="en-US" sz="4000" kern="1200" dirty="0"/>
        </a:p>
      </dsp:txBody>
      <dsp:txXfrm rot="10800000">
        <a:off x="0" y="4132"/>
        <a:ext cx="14210456" cy="11953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A2EBBC-BB5A-450C-9985-2941E0008EF1}">
      <dsp:nvSpPr>
        <dsp:cNvPr id="0" name=""/>
        <dsp:cNvSpPr/>
      </dsp:nvSpPr>
      <dsp:spPr>
        <a:xfrm>
          <a:off x="0" y="7291228"/>
          <a:ext cx="14210456" cy="119619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n-IE" sz="4000" kern="1200"/>
            <a:t>Data analysed using Excel</a:t>
          </a:r>
          <a:endParaRPr lang="en-US" sz="4000" kern="1200"/>
        </a:p>
      </dsp:txBody>
      <dsp:txXfrm>
        <a:off x="0" y="7291228"/>
        <a:ext cx="14210456" cy="1196198"/>
      </dsp:txXfrm>
    </dsp:sp>
    <dsp:sp modelId="{A4DD8E93-5AE1-4C77-98B4-DC54138DC226}">
      <dsp:nvSpPr>
        <dsp:cNvPr id="0" name=""/>
        <dsp:cNvSpPr/>
      </dsp:nvSpPr>
      <dsp:spPr>
        <a:xfrm rot="10800000">
          <a:off x="0" y="5469417"/>
          <a:ext cx="14210456" cy="1839753"/>
        </a:xfrm>
        <a:prstGeom prst="upArrowCallou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n-IE" sz="4000" kern="1200" dirty="0"/>
            <a:t>Speech outcomes assessed by GOS.SP.ASS tool (n = 97)</a:t>
          </a:r>
          <a:endParaRPr lang="en-US" sz="4000" kern="1200" dirty="0"/>
        </a:p>
      </dsp:txBody>
      <dsp:txXfrm rot="10800000">
        <a:off x="0" y="5469417"/>
        <a:ext cx="14210456" cy="1195416"/>
      </dsp:txXfrm>
    </dsp:sp>
    <dsp:sp modelId="{AAC5CEDB-3D76-46BA-92FE-C589E9DD1B78}">
      <dsp:nvSpPr>
        <dsp:cNvPr id="0" name=""/>
        <dsp:cNvSpPr/>
      </dsp:nvSpPr>
      <dsp:spPr>
        <a:xfrm rot="10800000">
          <a:off x="0" y="3647607"/>
          <a:ext cx="14210456" cy="1839753"/>
        </a:xfrm>
        <a:prstGeom prst="upArrowCallou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n-IE" sz="4000" kern="1200" dirty="0"/>
            <a:t>Looking at demographics, cleft type, speech outcomes, and outcomes of further surgery</a:t>
          </a:r>
          <a:endParaRPr lang="en-US" sz="4000" kern="1200" dirty="0"/>
        </a:p>
      </dsp:txBody>
      <dsp:txXfrm rot="10800000">
        <a:off x="0" y="3647607"/>
        <a:ext cx="14210456" cy="1195416"/>
      </dsp:txXfrm>
    </dsp:sp>
    <dsp:sp modelId="{86A6A3BF-1AE7-40C2-9FF0-431FE3532BF0}">
      <dsp:nvSpPr>
        <dsp:cNvPr id="0" name=""/>
        <dsp:cNvSpPr/>
      </dsp:nvSpPr>
      <dsp:spPr>
        <a:xfrm rot="10800000">
          <a:off x="0" y="1825796"/>
          <a:ext cx="14210456" cy="1839753"/>
        </a:xfrm>
        <a:prstGeom prst="upArrowCallou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n-IE" sz="4000" kern="1200" dirty="0"/>
            <a:t>All children undergoing palate re-repair R from 1</a:t>
          </a:r>
          <a:r>
            <a:rPr lang="en-IE" sz="4000" kern="1200" baseline="30000" dirty="0"/>
            <a:t>st</a:t>
          </a:r>
          <a:r>
            <a:rPr lang="en-IE" sz="4000" kern="1200" dirty="0"/>
            <a:t> January 2011 to 31</a:t>
          </a:r>
          <a:r>
            <a:rPr lang="en-IE" sz="4000" kern="1200" baseline="30000" dirty="0"/>
            <a:t>st</a:t>
          </a:r>
          <a:r>
            <a:rPr lang="en-IE" sz="4000" kern="1200" dirty="0"/>
            <a:t> December 2021 (n = 102) </a:t>
          </a:r>
          <a:endParaRPr lang="en-US" sz="4000" kern="1200" dirty="0"/>
        </a:p>
      </dsp:txBody>
      <dsp:txXfrm rot="10800000">
        <a:off x="0" y="1825796"/>
        <a:ext cx="14210456" cy="1195416"/>
      </dsp:txXfrm>
    </dsp:sp>
    <dsp:sp modelId="{5E186738-BE1B-46D7-97AB-3E8CAD76CAC9}">
      <dsp:nvSpPr>
        <dsp:cNvPr id="0" name=""/>
        <dsp:cNvSpPr/>
      </dsp:nvSpPr>
      <dsp:spPr>
        <a:xfrm rot="10800000">
          <a:off x="0" y="4132"/>
          <a:ext cx="14210456" cy="1839606"/>
        </a:xfrm>
        <a:prstGeom prst="upArrowCallou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n-IE" sz="4000" kern="1200" dirty="0"/>
            <a:t>Retrospective chart review</a:t>
          </a:r>
          <a:endParaRPr lang="en-US" sz="4000" kern="1200" dirty="0"/>
        </a:p>
      </dsp:txBody>
      <dsp:txXfrm rot="10800000">
        <a:off x="0" y="4132"/>
        <a:ext cx="14210456" cy="11953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AFCF2E-CDB8-444B-9119-DA28F197F92C}">
      <dsp:nvSpPr>
        <dsp:cNvPr id="0" name=""/>
        <dsp:cNvSpPr/>
      </dsp:nvSpPr>
      <dsp:spPr>
        <a:xfrm rot="5400000">
          <a:off x="6731505" y="-2838935"/>
          <a:ext cx="838204" cy="6729984"/>
        </a:xfrm>
        <a:prstGeom prst="round2Same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Speech Therapist / Radiographer / Surgeon / Dentist</a:t>
          </a:r>
        </a:p>
        <a:p>
          <a:pPr marL="171450" lvl="1" indent="-171450" algn="l" defTabSz="711200">
            <a:lnSpc>
              <a:spcPct val="90000"/>
            </a:lnSpc>
            <a:spcBef>
              <a:spcPct val="0"/>
            </a:spcBef>
            <a:spcAft>
              <a:spcPct val="15000"/>
            </a:spcAft>
            <a:buChar char="•"/>
          </a:pPr>
          <a:r>
            <a:rPr lang="en-US" sz="1600" kern="1200" dirty="0"/>
            <a:t>Waiting List / Consent / Post operative advise / Dental assessment</a:t>
          </a:r>
        </a:p>
      </dsp:txBody>
      <dsp:txXfrm rot="-5400000">
        <a:off x="3785615" y="147873"/>
        <a:ext cx="6689066" cy="756368"/>
      </dsp:txXfrm>
    </dsp:sp>
    <dsp:sp modelId="{D999B794-F134-2A49-8A11-90B20F2CA1CF}">
      <dsp:nvSpPr>
        <dsp:cNvPr id="0" name=""/>
        <dsp:cNvSpPr/>
      </dsp:nvSpPr>
      <dsp:spPr>
        <a:xfrm>
          <a:off x="0" y="2178"/>
          <a:ext cx="3785616" cy="1047755"/>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kern="1200" dirty="0"/>
            <a:t>Efficient Speech Investigation Clinic </a:t>
          </a:r>
        </a:p>
      </dsp:txBody>
      <dsp:txXfrm>
        <a:off x="51147" y="53325"/>
        <a:ext cx="3683322" cy="945461"/>
      </dsp:txXfrm>
    </dsp:sp>
    <dsp:sp modelId="{CF362D91-8D17-3D4D-9CBE-4B7878AA255F}">
      <dsp:nvSpPr>
        <dsp:cNvPr id="0" name=""/>
        <dsp:cNvSpPr/>
      </dsp:nvSpPr>
      <dsp:spPr>
        <a:xfrm rot="5400000">
          <a:off x="6731505" y="-1738791"/>
          <a:ext cx="838204" cy="6729984"/>
        </a:xfrm>
        <a:prstGeom prst="round2SameRect">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First line treatment including in palates where lift seems posterior</a:t>
          </a:r>
        </a:p>
        <a:p>
          <a:pPr marL="171450" lvl="1" indent="-171450" algn="l" defTabSz="711200">
            <a:lnSpc>
              <a:spcPct val="90000"/>
            </a:lnSpc>
            <a:spcBef>
              <a:spcPct val="0"/>
            </a:spcBef>
            <a:spcAft>
              <a:spcPct val="15000"/>
            </a:spcAft>
            <a:buChar char="•"/>
          </a:pPr>
          <a:r>
            <a:rPr lang="en-US" sz="1600" kern="1200" dirty="0"/>
            <a:t>Large oral layer Z </a:t>
          </a:r>
          <a:r>
            <a:rPr lang="en-US" sz="1600" kern="1200" dirty="0" err="1"/>
            <a:t>plasty</a:t>
          </a:r>
          <a:r>
            <a:rPr lang="en-US" sz="1600" kern="1200" dirty="0"/>
            <a:t> / lateral scar release / midline scar excision / radical muscle dissection / buccal fat across anterior soft palate</a:t>
          </a:r>
        </a:p>
      </dsp:txBody>
      <dsp:txXfrm rot="-5400000">
        <a:off x="3785615" y="1248017"/>
        <a:ext cx="6689066" cy="756368"/>
      </dsp:txXfrm>
    </dsp:sp>
    <dsp:sp modelId="{DC1E2671-B01E-6B4B-A01E-D260FBC9B17D}">
      <dsp:nvSpPr>
        <dsp:cNvPr id="0" name=""/>
        <dsp:cNvSpPr/>
      </dsp:nvSpPr>
      <dsp:spPr>
        <a:xfrm>
          <a:off x="0" y="1102322"/>
          <a:ext cx="3785616" cy="1047755"/>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kern="1200" dirty="0"/>
            <a:t>Palate re-repair</a:t>
          </a:r>
        </a:p>
      </dsp:txBody>
      <dsp:txXfrm>
        <a:off x="51147" y="1153469"/>
        <a:ext cx="3683322" cy="945461"/>
      </dsp:txXfrm>
    </dsp:sp>
    <dsp:sp modelId="{B8CCC47B-595A-B345-90A8-BB505D48A4C7}">
      <dsp:nvSpPr>
        <dsp:cNvPr id="0" name=""/>
        <dsp:cNvSpPr/>
      </dsp:nvSpPr>
      <dsp:spPr>
        <a:xfrm rot="5400000">
          <a:off x="6731505" y="-638648"/>
          <a:ext cx="838204" cy="6729984"/>
        </a:xfrm>
        <a:prstGeom prst="round2SameRect">
          <a:avLst/>
        </a:prstGeom>
        <a:solidFill>
          <a:schemeClr val="accent4">
            <a:tint val="40000"/>
            <a:alpha val="90000"/>
            <a:hueOff val="0"/>
            <a:satOff val="0"/>
            <a:lumOff val="0"/>
            <a:alphaOff val="0"/>
          </a:schemeClr>
        </a:solidFill>
        <a:ln w="1905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Second line if ongoing VPI after palate re-repair</a:t>
          </a:r>
        </a:p>
      </dsp:txBody>
      <dsp:txXfrm rot="-5400000">
        <a:off x="3785615" y="2348160"/>
        <a:ext cx="6689066" cy="756368"/>
      </dsp:txXfrm>
    </dsp:sp>
    <dsp:sp modelId="{D980E7D1-B393-4C42-9B80-7C754933CA89}">
      <dsp:nvSpPr>
        <dsp:cNvPr id="0" name=""/>
        <dsp:cNvSpPr/>
      </dsp:nvSpPr>
      <dsp:spPr>
        <a:xfrm>
          <a:off x="0" y="2202465"/>
          <a:ext cx="3785616" cy="1047755"/>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kern="1200" dirty="0"/>
            <a:t>Buccal Flap palatal lengthening</a:t>
          </a:r>
        </a:p>
      </dsp:txBody>
      <dsp:txXfrm>
        <a:off x="51147" y="2253612"/>
        <a:ext cx="3683322" cy="945461"/>
      </dsp:txXfrm>
    </dsp:sp>
    <dsp:sp modelId="{635C0D9F-D041-9644-B8D7-9EA8C5E56886}">
      <dsp:nvSpPr>
        <dsp:cNvPr id="0" name=""/>
        <dsp:cNvSpPr/>
      </dsp:nvSpPr>
      <dsp:spPr>
        <a:xfrm rot="5400000">
          <a:off x="6731505" y="461495"/>
          <a:ext cx="838204" cy="6729984"/>
        </a:xfrm>
        <a:prstGeom prst="round2SameRect">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Third line, rarely needed for cleft patients</a:t>
          </a:r>
        </a:p>
      </dsp:txBody>
      <dsp:txXfrm rot="-5400000">
        <a:off x="3785615" y="3448303"/>
        <a:ext cx="6689066" cy="756368"/>
      </dsp:txXfrm>
    </dsp:sp>
    <dsp:sp modelId="{549B7286-3391-7342-BBA6-E39F9522E616}">
      <dsp:nvSpPr>
        <dsp:cNvPr id="0" name=""/>
        <dsp:cNvSpPr/>
      </dsp:nvSpPr>
      <dsp:spPr>
        <a:xfrm>
          <a:off x="0" y="3302609"/>
          <a:ext cx="3785616" cy="1047755"/>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kern="1200"/>
            <a:t>Pharyngoplasty</a:t>
          </a:r>
        </a:p>
      </dsp:txBody>
      <dsp:txXfrm>
        <a:off x="51147" y="3353756"/>
        <a:ext cx="3683322" cy="945461"/>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010BED-E7B6-49A6-A290-298BCC08DBA1}" type="datetimeFigureOut">
              <a:rPr lang="en-GB" smtClean="0"/>
              <a:t>29/01/2026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B902D4-CE6F-4E12-9638-E9C751994A7A}" type="slidenum">
              <a:rPr lang="en-GB" smtClean="0"/>
              <a:t>‹#›</a:t>
            </a:fld>
            <a:endParaRPr lang="en-GB"/>
          </a:p>
        </p:txBody>
      </p:sp>
    </p:spTree>
    <p:extLst>
      <p:ext uri="{BB962C8B-B14F-4D97-AF65-F5344CB8AC3E}">
        <p14:creationId xmlns:p14="http://schemas.microsoft.com/office/powerpoint/2010/main" val="4112898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4B902D4-CE6F-4E12-9638-E9C751994A7A}" type="slidenum">
              <a:rPr lang="en-GB" smtClean="0"/>
              <a:t>1</a:t>
            </a:fld>
            <a:endParaRPr lang="en-GB"/>
          </a:p>
        </p:txBody>
      </p:sp>
    </p:spTree>
    <p:extLst>
      <p:ext uri="{BB962C8B-B14F-4D97-AF65-F5344CB8AC3E}">
        <p14:creationId xmlns:p14="http://schemas.microsoft.com/office/powerpoint/2010/main" val="27942706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available in report, supplementary tables and publicly.</a:t>
            </a:r>
          </a:p>
          <a:p>
            <a:r>
              <a:rPr lang="en-GB" dirty="0"/>
              <a:t>This information will help services see how they compare to others in terms of rates of secondary speech surgery and the outcomes of this.</a:t>
            </a:r>
          </a:p>
        </p:txBody>
      </p:sp>
      <p:sp>
        <p:nvSpPr>
          <p:cNvPr id="4" name="Slide Number Placeholder 3"/>
          <p:cNvSpPr>
            <a:spLocks noGrp="1"/>
          </p:cNvSpPr>
          <p:nvPr>
            <p:ph type="sldNum" sz="quarter" idx="5"/>
          </p:nvPr>
        </p:nvSpPr>
        <p:spPr/>
        <p:txBody>
          <a:bodyPr/>
          <a:lstStyle/>
          <a:p>
            <a:fld id="{84B902D4-CE6F-4E12-9638-E9C751994A7A}" type="slidenum">
              <a:rPr lang="en-GB" smtClean="0"/>
              <a:t>10</a:t>
            </a:fld>
            <a:endParaRPr lang="en-GB"/>
          </a:p>
        </p:txBody>
      </p:sp>
    </p:spTree>
    <p:extLst>
      <p:ext uri="{BB962C8B-B14F-4D97-AF65-F5344CB8AC3E}">
        <p14:creationId xmlns:p14="http://schemas.microsoft.com/office/powerpoint/2010/main" val="16011802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5A574-1CCB-5B0E-08AD-F29E0B4B7B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0ED344-AFBA-2299-D461-868FA77106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1D5EF9-91C0-06A0-9A6F-0B380EB9110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8F169E2-6AF6-BAAC-18C7-B1E577B14D7D}"/>
              </a:ext>
            </a:extLst>
          </p:cNvPr>
          <p:cNvSpPr>
            <a:spLocks noGrp="1"/>
          </p:cNvSpPr>
          <p:nvPr>
            <p:ph type="sldNum" sz="quarter" idx="5"/>
          </p:nvPr>
        </p:nvSpPr>
        <p:spPr/>
        <p:txBody>
          <a:bodyPr/>
          <a:lstStyle/>
          <a:p>
            <a:fld id="{84B902D4-CE6F-4E12-9638-E9C751994A7A}" type="slidenum">
              <a:rPr lang="en-GB" smtClean="0"/>
              <a:t>11</a:t>
            </a:fld>
            <a:endParaRPr lang="en-GB"/>
          </a:p>
        </p:txBody>
      </p:sp>
    </p:spTree>
    <p:extLst>
      <p:ext uri="{BB962C8B-B14F-4D97-AF65-F5344CB8AC3E}">
        <p14:creationId xmlns:p14="http://schemas.microsoft.com/office/powerpoint/2010/main" val="19210091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MI – a statistical method for handling missing data. We apply models developed in our clinical effectiveness unit at the RCS. Imputing missing data means we’re not restricting our analyses to patients who have complete data across all items included in the adjustment models.</a:t>
            </a:r>
          </a:p>
          <a:p>
            <a:r>
              <a:rPr lang="en-GB" dirty="0"/>
              <a:t>Observed data predicts the missing values. Several complete datasets are created.</a:t>
            </a:r>
          </a:p>
        </p:txBody>
      </p:sp>
      <p:sp>
        <p:nvSpPr>
          <p:cNvPr id="4" name="Slide Number Placeholder 3"/>
          <p:cNvSpPr>
            <a:spLocks noGrp="1"/>
          </p:cNvSpPr>
          <p:nvPr>
            <p:ph type="sldNum" sz="quarter" idx="5"/>
          </p:nvPr>
        </p:nvSpPr>
        <p:spPr/>
        <p:txBody>
          <a:bodyPr/>
          <a:lstStyle/>
          <a:p>
            <a:fld id="{84B902D4-CE6F-4E12-9638-E9C751994A7A}" type="slidenum">
              <a:rPr lang="en-GB" smtClean="0"/>
              <a:t>12</a:t>
            </a:fld>
            <a:endParaRPr lang="en-GB"/>
          </a:p>
        </p:txBody>
      </p:sp>
    </p:spTree>
    <p:extLst>
      <p:ext uri="{BB962C8B-B14F-4D97-AF65-F5344CB8AC3E}">
        <p14:creationId xmlns:p14="http://schemas.microsoft.com/office/powerpoint/2010/main" val="15211924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Adjusted for Deprivation, country, RS, cleft type, extent of palate involvement, </a:t>
            </a:r>
          </a:p>
          <a:p>
            <a:r>
              <a:rPr lang="en-GB" dirty="0"/>
              <a:t>The circles highlight services whose outlier status changed due to risk adjustment. </a:t>
            </a:r>
          </a:p>
          <a:p>
            <a:r>
              <a:rPr lang="en-GB" dirty="0"/>
              <a:t>A larger difference was observed between unadjusted and adjusted rates in </a:t>
            </a:r>
            <a:r>
              <a:rPr lang="en-GB" dirty="0" err="1"/>
              <a:t>dmft</a:t>
            </a:r>
            <a:r>
              <a:rPr lang="en-GB" dirty="0"/>
              <a:t> outcomes than speech due to the inclusion of deprivation in the model.</a:t>
            </a:r>
          </a:p>
          <a:p>
            <a:r>
              <a:rPr lang="en-GB" dirty="0"/>
              <a:t>It was not adjusted for in speech as modelling showed it not to be associated.</a:t>
            </a:r>
          </a:p>
        </p:txBody>
      </p:sp>
      <p:sp>
        <p:nvSpPr>
          <p:cNvPr id="4" name="Slide Number Placeholder 3"/>
          <p:cNvSpPr>
            <a:spLocks noGrp="1"/>
          </p:cNvSpPr>
          <p:nvPr>
            <p:ph type="sldNum" sz="quarter" idx="5"/>
          </p:nvPr>
        </p:nvSpPr>
        <p:spPr/>
        <p:txBody>
          <a:bodyPr/>
          <a:lstStyle/>
          <a:p>
            <a:fld id="{84B902D4-CE6F-4E12-9638-E9C751994A7A}" type="slidenum">
              <a:rPr lang="en-GB" smtClean="0"/>
              <a:t>14</a:t>
            </a:fld>
            <a:endParaRPr lang="en-GB"/>
          </a:p>
        </p:txBody>
      </p:sp>
    </p:spTree>
    <p:extLst>
      <p:ext uri="{BB962C8B-B14F-4D97-AF65-F5344CB8AC3E}">
        <p14:creationId xmlns:p14="http://schemas.microsoft.com/office/powerpoint/2010/main" val="1059867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 outliers once adjusted</a:t>
            </a:r>
          </a:p>
        </p:txBody>
      </p:sp>
      <p:sp>
        <p:nvSpPr>
          <p:cNvPr id="4" name="Slide Number Placeholder 3"/>
          <p:cNvSpPr>
            <a:spLocks noGrp="1"/>
          </p:cNvSpPr>
          <p:nvPr>
            <p:ph type="sldNum" sz="quarter" idx="5"/>
          </p:nvPr>
        </p:nvSpPr>
        <p:spPr/>
        <p:txBody>
          <a:bodyPr/>
          <a:lstStyle/>
          <a:p>
            <a:fld id="{84B902D4-CE6F-4E12-9638-E9C751994A7A}" type="slidenum">
              <a:rPr lang="en-GB" smtClean="0"/>
              <a:t>15</a:t>
            </a:fld>
            <a:endParaRPr lang="en-GB"/>
          </a:p>
        </p:txBody>
      </p:sp>
    </p:spTree>
    <p:extLst>
      <p:ext uri="{BB962C8B-B14F-4D97-AF65-F5344CB8AC3E}">
        <p14:creationId xmlns:p14="http://schemas.microsoft.com/office/powerpoint/2010/main" val="20706050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Funnels show variation between services, even when adjusting for case mix.</a:t>
            </a:r>
          </a:p>
        </p:txBody>
      </p:sp>
      <p:sp>
        <p:nvSpPr>
          <p:cNvPr id="4" name="Slide Number Placeholder 3"/>
          <p:cNvSpPr>
            <a:spLocks noGrp="1"/>
          </p:cNvSpPr>
          <p:nvPr>
            <p:ph type="sldNum" sz="quarter" idx="5"/>
          </p:nvPr>
        </p:nvSpPr>
        <p:spPr/>
        <p:txBody>
          <a:bodyPr/>
          <a:lstStyle/>
          <a:p>
            <a:fld id="{84B902D4-CE6F-4E12-9638-E9C751994A7A}" type="slidenum">
              <a:rPr lang="en-GB" smtClean="0"/>
              <a:t>16</a:t>
            </a:fld>
            <a:endParaRPr lang="en-GB"/>
          </a:p>
        </p:txBody>
      </p:sp>
    </p:spTree>
    <p:extLst>
      <p:ext uri="{BB962C8B-B14F-4D97-AF65-F5344CB8AC3E}">
        <p14:creationId xmlns:p14="http://schemas.microsoft.com/office/powerpoint/2010/main" val="22481847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 change in outlier/alert status</a:t>
            </a:r>
          </a:p>
        </p:txBody>
      </p:sp>
      <p:sp>
        <p:nvSpPr>
          <p:cNvPr id="4" name="Slide Number Placeholder 3"/>
          <p:cNvSpPr>
            <a:spLocks noGrp="1"/>
          </p:cNvSpPr>
          <p:nvPr>
            <p:ph type="sldNum" sz="quarter" idx="5"/>
          </p:nvPr>
        </p:nvSpPr>
        <p:spPr/>
        <p:txBody>
          <a:bodyPr/>
          <a:lstStyle/>
          <a:p>
            <a:fld id="{84B902D4-CE6F-4E12-9638-E9C751994A7A}" type="slidenum">
              <a:rPr lang="en-GB" smtClean="0"/>
              <a:t>17</a:t>
            </a:fld>
            <a:endParaRPr lang="en-GB"/>
          </a:p>
        </p:txBody>
      </p:sp>
    </p:spTree>
    <p:extLst>
      <p:ext uri="{BB962C8B-B14F-4D97-AF65-F5344CB8AC3E}">
        <p14:creationId xmlns:p14="http://schemas.microsoft.com/office/powerpoint/2010/main" val="6247513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Three services had status that changed due to risk adjustment</a:t>
            </a:r>
          </a:p>
          <a:p>
            <a:endParaRPr lang="en-GB" dirty="0"/>
          </a:p>
        </p:txBody>
      </p:sp>
      <p:sp>
        <p:nvSpPr>
          <p:cNvPr id="4" name="Slide Number Placeholder 3"/>
          <p:cNvSpPr>
            <a:spLocks noGrp="1"/>
          </p:cNvSpPr>
          <p:nvPr>
            <p:ph type="sldNum" sz="quarter" idx="5"/>
          </p:nvPr>
        </p:nvSpPr>
        <p:spPr/>
        <p:txBody>
          <a:bodyPr/>
          <a:lstStyle/>
          <a:p>
            <a:fld id="{84B902D4-CE6F-4E12-9638-E9C751994A7A}" type="slidenum">
              <a:rPr lang="en-GB" smtClean="0"/>
              <a:t>18</a:t>
            </a:fld>
            <a:endParaRPr lang="en-GB"/>
          </a:p>
        </p:txBody>
      </p:sp>
    </p:spTree>
    <p:extLst>
      <p:ext uri="{BB962C8B-B14F-4D97-AF65-F5344CB8AC3E}">
        <p14:creationId xmlns:p14="http://schemas.microsoft.com/office/powerpoint/2010/main" val="11375603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All indicators (data completeness &amp; outcomes)</a:t>
            </a:r>
          </a:p>
          <a:p>
            <a:r>
              <a:rPr lang="en-GB" dirty="0"/>
              <a:t>Positive only: </a:t>
            </a:r>
            <a:r>
              <a:rPr lang="en-GB" dirty="0" err="1"/>
              <a:t>newcastle</a:t>
            </a:r>
            <a:r>
              <a:rPr lang="en-GB" dirty="0"/>
              <a:t> and Cleft Net East</a:t>
            </a:r>
          </a:p>
          <a:p>
            <a:r>
              <a:rPr lang="en-GB" dirty="0"/>
              <a:t>Negative only: West Midlands &amp; Spires</a:t>
            </a:r>
          </a:p>
          <a:p>
            <a:r>
              <a:rPr lang="en-GB" b="1" dirty="0"/>
              <a:t>Outcome indicators</a:t>
            </a:r>
          </a:p>
          <a:p>
            <a:r>
              <a:rPr lang="en-GB" b="0" dirty="0"/>
              <a:t>Positive only: Newcastle, Trent, Cleft Net East, Evelina London, Scotland</a:t>
            </a:r>
          </a:p>
          <a:p>
            <a:r>
              <a:rPr lang="en-GB" b="0" dirty="0"/>
              <a:t>Mixed: Leeds</a:t>
            </a:r>
          </a:p>
          <a:p>
            <a:r>
              <a:rPr lang="en-GB" b="0" dirty="0"/>
              <a:t>Negative outlier: Manchester, West Midlands, North Thames, South West (had positive alert too), Northern Ireland</a:t>
            </a:r>
          </a:p>
        </p:txBody>
      </p:sp>
      <p:sp>
        <p:nvSpPr>
          <p:cNvPr id="4" name="Slide Number Placeholder 3"/>
          <p:cNvSpPr>
            <a:spLocks noGrp="1"/>
          </p:cNvSpPr>
          <p:nvPr>
            <p:ph type="sldNum" sz="quarter" idx="5"/>
          </p:nvPr>
        </p:nvSpPr>
        <p:spPr/>
        <p:txBody>
          <a:bodyPr/>
          <a:lstStyle/>
          <a:p>
            <a:fld id="{84B902D4-CE6F-4E12-9638-E9C751994A7A}" type="slidenum">
              <a:rPr lang="en-GB" smtClean="0"/>
              <a:t>21</a:t>
            </a:fld>
            <a:endParaRPr lang="en-GB"/>
          </a:p>
        </p:txBody>
      </p:sp>
    </p:spTree>
    <p:extLst>
      <p:ext uri="{BB962C8B-B14F-4D97-AF65-F5344CB8AC3E}">
        <p14:creationId xmlns:p14="http://schemas.microsoft.com/office/powerpoint/2010/main" val="32865609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4B902D4-CE6F-4E12-9638-E9C751994A7A}" type="slidenum">
              <a:rPr lang="en-GB" smtClean="0"/>
              <a:t>23</a:t>
            </a:fld>
            <a:endParaRPr lang="en-GB"/>
          </a:p>
        </p:txBody>
      </p:sp>
    </p:spTree>
    <p:extLst>
      <p:ext uri="{BB962C8B-B14F-4D97-AF65-F5344CB8AC3E}">
        <p14:creationId xmlns:p14="http://schemas.microsoft.com/office/powerpoint/2010/main" val="856195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BCA80C4-B60D-4F66-B20A-FA3407BE9875}" type="slidenum">
              <a:rPr lang="en-GB" smtClean="0"/>
              <a:t>2</a:t>
            </a:fld>
            <a:endParaRPr lang="en-GB"/>
          </a:p>
        </p:txBody>
      </p:sp>
    </p:spTree>
    <p:extLst>
      <p:ext uri="{BB962C8B-B14F-4D97-AF65-F5344CB8AC3E}">
        <p14:creationId xmlns:p14="http://schemas.microsoft.com/office/powerpoint/2010/main" val="3760506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3FA1E-5C82-5932-B376-09AD79C372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796C91-DBFC-CB8D-B2B5-3A874AD747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2606FC-9CC4-81F3-AEE0-8F608D138F6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F6E19DA-7923-22D9-372B-A45F432A5D84}"/>
              </a:ext>
            </a:extLst>
          </p:cNvPr>
          <p:cNvSpPr>
            <a:spLocks noGrp="1"/>
          </p:cNvSpPr>
          <p:nvPr>
            <p:ph type="sldNum" sz="quarter" idx="5"/>
          </p:nvPr>
        </p:nvSpPr>
        <p:spPr/>
        <p:txBody>
          <a:bodyPr/>
          <a:lstStyle/>
          <a:p>
            <a:fld id="{84B902D4-CE6F-4E12-9638-E9C751994A7A}" type="slidenum">
              <a:rPr lang="en-GB" smtClean="0"/>
              <a:t>24</a:t>
            </a:fld>
            <a:endParaRPr lang="en-GB"/>
          </a:p>
        </p:txBody>
      </p:sp>
    </p:spTree>
    <p:extLst>
      <p:ext uri="{BB962C8B-B14F-4D97-AF65-F5344CB8AC3E}">
        <p14:creationId xmlns:p14="http://schemas.microsoft.com/office/powerpoint/2010/main" val="16075691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E6BCDA-616C-A05E-9C3E-C14A2EFE71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2BA3FF-0D72-AF4A-F494-B4F44F1CD4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065556-17D3-3F0C-069C-2E3C748FD01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5FE2827-27AD-6DEB-2D91-5B206BF390B2}"/>
              </a:ext>
            </a:extLst>
          </p:cNvPr>
          <p:cNvSpPr>
            <a:spLocks noGrp="1"/>
          </p:cNvSpPr>
          <p:nvPr>
            <p:ph type="sldNum" sz="quarter" idx="5"/>
          </p:nvPr>
        </p:nvSpPr>
        <p:spPr/>
        <p:txBody>
          <a:bodyPr/>
          <a:lstStyle/>
          <a:p>
            <a:fld id="{84B902D4-CE6F-4E12-9638-E9C751994A7A}" type="slidenum">
              <a:rPr lang="en-GB" smtClean="0"/>
              <a:t>25</a:t>
            </a:fld>
            <a:endParaRPr lang="en-GB"/>
          </a:p>
        </p:txBody>
      </p:sp>
    </p:spTree>
    <p:extLst>
      <p:ext uri="{BB962C8B-B14F-4D97-AF65-F5344CB8AC3E}">
        <p14:creationId xmlns:p14="http://schemas.microsoft.com/office/powerpoint/2010/main" val="860084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9D43F-C467-299D-0FC8-025EA9065F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E76BE3-DD04-80AE-644A-4D84BD96AA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7EBBBC-8912-C0CC-7DBF-9A87A3617DB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553F8B3-AB33-5B6A-CCA1-F610B96D0AC7}"/>
              </a:ext>
            </a:extLst>
          </p:cNvPr>
          <p:cNvSpPr>
            <a:spLocks noGrp="1"/>
          </p:cNvSpPr>
          <p:nvPr>
            <p:ph type="sldNum" sz="quarter" idx="5"/>
          </p:nvPr>
        </p:nvSpPr>
        <p:spPr/>
        <p:txBody>
          <a:bodyPr/>
          <a:lstStyle/>
          <a:p>
            <a:fld id="{84B902D4-CE6F-4E12-9638-E9C751994A7A}" type="slidenum">
              <a:rPr lang="en-GB" smtClean="0"/>
              <a:t>26</a:t>
            </a:fld>
            <a:endParaRPr lang="en-GB"/>
          </a:p>
        </p:txBody>
      </p:sp>
    </p:spTree>
    <p:extLst>
      <p:ext uri="{BB962C8B-B14F-4D97-AF65-F5344CB8AC3E}">
        <p14:creationId xmlns:p14="http://schemas.microsoft.com/office/powerpoint/2010/main" val="37847730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4B902D4-CE6F-4E12-9638-E9C751994A7A}" type="slidenum">
              <a:rPr lang="en-GB" smtClean="0"/>
              <a:t>27</a:t>
            </a:fld>
            <a:endParaRPr lang="en-GB"/>
          </a:p>
        </p:txBody>
      </p:sp>
    </p:spTree>
    <p:extLst>
      <p:ext uri="{BB962C8B-B14F-4D97-AF65-F5344CB8AC3E}">
        <p14:creationId xmlns:p14="http://schemas.microsoft.com/office/powerpoint/2010/main" val="545130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4B902D4-CE6F-4E12-9638-E9C751994A7A}" type="slidenum">
              <a:rPr lang="en-GB" smtClean="0"/>
              <a:t>28</a:t>
            </a:fld>
            <a:endParaRPr lang="en-GB"/>
          </a:p>
        </p:txBody>
      </p:sp>
    </p:spTree>
    <p:extLst>
      <p:ext uri="{BB962C8B-B14F-4D97-AF65-F5344CB8AC3E}">
        <p14:creationId xmlns:p14="http://schemas.microsoft.com/office/powerpoint/2010/main" val="1542091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sets the scene for the next section of the webinar where we’ll be hearing from services doing particularly well in certain areas.</a:t>
            </a:r>
          </a:p>
        </p:txBody>
      </p:sp>
      <p:sp>
        <p:nvSpPr>
          <p:cNvPr id="4" name="Slide Number Placeholder 3"/>
          <p:cNvSpPr>
            <a:spLocks noGrp="1"/>
          </p:cNvSpPr>
          <p:nvPr>
            <p:ph type="sldNum" sz="quarter" idx="5"/>
          </p:nvPr>
        </p:nvSpPr>
        <p:spPr/>
        <p:txBody>
          <a:bodyPr/>
          <a:lstStyle/>
          <a:p>
            <a:fld id="{84B902D4-CE6F-4E12-9638-E9C751994A7A}" type="slidenum">
              <a:rPr lang="en-GB" smtClean="0"/>
              <a:t>29</a:t>
            </a:fld>
            <a:endParaRPr lang="en-GB"/>
          </a:p>
        </p:txBody>
      </p:sp>
    </p:spTree>
    <p:extLst>
      <p:ext uri="{BB962C8B-B14F-4D97-AF65-F5344CB8AC3E}">
        <p14:creationId xmlns:p14="http://schemas.microsoft.com/office/powerpoint/2010/main" val="40291296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I could ask each presenter to select the ‘take control’ button at the top of the screen when it’s their turn to present. You should be able to move through the slides. At the end, please just wait for the next person to ‘take control’.</a:t>
            </a:r>
          </a:p>
          <a:p>
            <a:r>
              <a:rPr lang="en-GB" dirty="0"/>
              <a:t>Please do not select ‘stop presenting as this will close down the presentation for everyone. If there are any issues with moving through the slides, we can always do a Chris Whitty and move forward on your behalf.</a:t>
            </a:r>
          </a:p>
          <a:p>
            <a:r>
              <a:rPr lang="en-GB" dirty="0"/>
              <a:t>Our first presenter is Jenny</a:t>
            </a:r>
          </a:p>
        </p:txBody>
      </p:sp>
      <p:sp>
        <p:nvSpPr>
          <p:cNvPr id="4" name="Slide Number Placeholder 3"/>
          <p:cNvSpPr>
            <a:spLocks noGrp="1"/>
          </p:cNvSpPr>
          <p:nvPr>
            <p:ph type="sldNum" sz="quarter" idx="5"/>
          </p:nvPr>
        </p:nvSpPr>
        <p:spPr/>
        <p:txBody>
          <a:bodyPr/>
          <a:lstStyle/>
          <a:p>
            <a:fld id="{84B902D4-CE6F-4E12-9638-E9C751994A7A}" type="slidenum">
              <a:rPr lang="en-GB" smtClean="0"/>
              <a:t>30</a:t>
            </a:fld>
            <a:endParaRPr lang="en-GB"/>
          </a:p>
        </p:txBody>
      </p:sp>
    </p:spTree>
    <p:extLst>
      <p:ext uri="{BB962C8B-B14F-4D97-AF65-F5344CB8AC3E}">
        <p14:creationId xmlns:p14="http://schemas.microsoft.com/office/powerpoint/2010/main" val="16213632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Just to highlight that the palate examination guidance from RCPCH has been updated</a:t>
            </a:r>
          </a:p>
          <a:p>
            <a:r>
              <a:rPr lang="en-GB" dirty="0"/>
              <a:t>If I could ask each presenter to select the ‘take control’ button at the top of the screen when it’s their turn to present. You should be able to move through the slides. At the end, please just wait for the next person to ‘take control’.</a:t>
            </a:r>
          </a:p>
          <a:p>
            <a:r>
              <a:rPr lang="en-GB" dirty="0"/>
              <a:t>Please do not select ‘stop presenting as this will close down the presentation for everyone. If there are any issues with moving through the slides, we can always do a Chris Whitty and move forward on your behalf.</a:t>
            </a:r>
          </a:p>
          <a:p>
            <a:r>
              <a:rPr lang="en-GB" dirty="0"/>
              <a:t>Our first presenter is Jenny</a:t>
            </a:r>
          </a:p>
          <a:p>
            <a:endParaRPr lang="en-GB" dirty="0"/>
          </a:p>
        </p:txBody>
      </p:sp>
      <p:sp>
        <p:nvSpPr>
          <p:cNvPr id="4" name="Slide Number Placeholder 3"/>
          <p:cNvSpPr>
            <a:spLocks noGrp="1"/>
          </p:cNvSpPr>
          <p:nvPr>
            <p:ph type="sldNum" sz="quarter" idx="5"/>
          </p:nvPr>
        </p:nvSpPr>
        <p:spPr/>
        <p:txBody>
          <a:bodyPr/>
          <a:lstStyle/>
          <a:p>
            <a:fld id="{84B902D4-CE6F-4E12-9638-E9C751994A7A}" type="slidenum">
              <a:rPr lang="en-GB" smtClean="0"/>
              <a:t>32</a:t>
            </a:fld>
            <a:endParaRPr lang="en-GB"/>
          </a:p>
        </p:txBody>
      </p:sp>
    </p:spTree>
    <p:extLst>
      <p:ext uri="{BB962C8B-B14F-4D97-AF65-F5344CB8AC3E}">
        <p14:creationId xmlns:p14="http://schemas.microsoft.com/office/powerpoint/2010/main" val="36762625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txBody>
          <a:bodyPr/>
          <a:lstStyle/>
          <a:p>
            <a:endParaRPr lang="en-GB" dirty="0"/>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DBE500-7642-4061-90D6-2C87F7FA683C}"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437675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**Revised totals have excluded West Midlands due to being a negative outlier for reporting diagnosis time</a:t>
            </a:r>
            <a:r>
              <a:rPr lang="en-GB" dirty="0">
                <a:effectLst/>
              </a:rPr>
              <a:t>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DBE500-7642-4061-90D6-2C87F7FA683C}"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83051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4B902D4-CE6F-4E12-9638-E9C751994A7A}" type="slidenum">
              <a:rPr lang="en-GB" smtClean="0"/>
              <a:t>3</a:t>
            </a:fld>
            <a:endParaRPr lang="en-GB"/>
          </a:p>
        </p:txBody>
      </p:sp>
    </p:spTree>
    <p:extLst>
      <p:ext uri="{BB962C8B-B14F-4D97-AF65-F5344CB8AC3E}">
        <p14:creationId xmlns:p14="http://schemas.microsoft.com/office/powerpoint/2010/main" val="9882259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887A5-59A7-8F7B-64C8-5314876CFD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266914-F1CB-EBBA-60C3-B38ED6CC8054}"/>
              </a:ext>
            </a:extLst>
          </p:cNvPr>
          <p:cNvSpPr>
            <a:spLocks noGrp="1" noRot="1" noChangeAspect="1"/>
          </p:cNvSpPr>
          <p:nvPr>
            <p:ph type="sldImg"/>
          </p:nvPr>
        </p:nvSpPr>
        <p:spPr/>
        <p:txBody>
          <a:bodyPr/>
          <a:lstStyle/>
          <a:p>
            <a:endParaRPr lang="en-GB" dirty="0"/>
          </a:p>
        </p:txBody>
      </p:sp>
      <p:sp>
        <p:nvSpPr>
          <p:cNvPr id="3" name="Notes Placeholder 2">
            <a:extLst>
              <a:ext uri="{FF2B5EF4-FFF2-40B4-BE49-F238E27FC236}">
                <a16:creationId xmlns:a16="http://schemas.microsoft.com/office/drawing/2014/main" id="{B7EE7D28-2D3A-03B0-DC53-0D6CD55BA46A}"/>
              </a:ext>
            </a:extLst>
          </p:cNvPr>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BC76E025-0F57-BBEA-A3FE-9F5D9EF5C2BC}"/>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DBE500-7642-4061-90D6-2C87F7FA683C}"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674098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7879A-BD35-E400-F1EA-DEDCC329CD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7A02B3-C4E6-0293-0F73-06B992216D68}"/>
              </a:ext>
            </a:extLst>
          </p:cNvPr>
          <p:cNvSpPr>
            <a:spLocks noGrp="1" noRot="1" noChangeAspect="1"/>
          </p:cNvSpPr>
          <p:nvPr>
            <p:ph type="sldImg"/>
          </p:nvPr>
        </p:nvSpPr>
        <p:spPr/>
        <p:txBody>
          <a:bodyPr/>
          <a:lstStyle/>
          <a:p>
            <a:endParaRPr lang="en-GB" dirty="0"/>
          </a:p>
        </p:txBody>
      </p:sp>
      <p:sp>
        <p:nvSpPr>
          <p:cNvPr id="3" name="Notes Placeholder 2">
            <a:extLst>
              <a:ext uri="{FF2B5EF4-FFF2-40B4-BE49-F238E27FC236}">
                <a16:creationId xmlns:a16="http://schemas.microsoft.com/office/drawing/2014/main" id="{447C564B-61CA-FD18-DDC9-C404A10050CC}"/>
              </a:ext>
            </a:extLst>
          </p:cNvPr>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7BA3A483-F493-B2AB-E752-F681174CB467}"/>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DBE500-7642-4061-90D6-2C87F7FA683C}"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694519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F28DB9-CC1B-4C52-A46D-A21D9210BF6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699718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CR</a:t>
            </a:r>
          </a:p>
        </p:txBody>
      </p:sp>
      <p:sp>
        <p:nvSpPr>
          <p:cNvPr id="4" name="Slide Number Placeholder 3"/>
          <p:cNvSpPr>
            <a:spLocks noGrp="1"/>
          </p:cNvSpPr>
          <p:nvPr>
            <p:ph type="sldNum" sz="quarter" idx="5"/>
          </p:nvPr>
        </p:nvSpPr>
        <p:spPr/>
        <p:txBody>
          <a:bodyPr/>
          <a:lstStyle/>
          <a:p>
            <a:fld id="{84B902D4-CE6F-4E12-9638-E9C751994A7A}" type="slidenum">
              <a:rPr lang="en-GB" smtClean="0"/>
              <a:t>78</a:t>
            </a:fld>
            <a:endParaRPr lang="en-GB"/>
          </a:p>
        </p:txBody>
      </p:sp>
    </p:spTree>
    <p:extLst>
      <p:ext uri="{BB962C8B-B14F-4D97-AF65-F5344CB8AC3E}">
        <p14:creationId xmlns:p14="http://schemas.microsoft.com/office/powerpoint/2010/main" val="20784257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Country-specific due to differences in legal basis for data collection without consent.</a:t>
            </a:r>
          </a:p>
          <a:p>
            <a:r>
              <a:rPr lang="en-GB" dirty="0"/>
              <a:t>Versions for </a:t>
            </a:r>
            <a:r>
              <a:rPr lang="en-GB" dirty="0" err="1"/>
              <a:t>england</a:t>
            </a:r>
            <a:r>
              <a:rPr lang="en-GB" dirty="0"/>
              <a:t> and </a:t>
            </a:r>
            <a:r>
              <a:rPr lang="en-GB" dirty="0" err="1"/>
              <a:t>wales</a:t>
            </a:r>
            <a:endParaRPr lang="en-GB" dirty="0"/>
          </a:p>
          <a:p>
            <a:r>
              <a:rPr lang="en-GB" dirty="0"/>
              <a:t>Scotland and northern Ireland</a:t>
            </a:r>
          </a:p>
          <a:p>
            <a:r>
              <a:rPr lang="en-GB" dirty="0"/>
              <a:t>QR code</a:t>
            </a:r>
          </a:p>
          <a:p>
            <a:endParaRPr lang="en-GB" dirty="0"/>
          </a:p>
        </p:txBody>
      </p:sp>
      <p:sp>
        <p:nvSpPr>
          <p:cNvPr id="4" name="Slide Number Placeholder 3"/>
          <p:cNvSpPr>
            <a:spLocks noGrp="1"/>
          </p:cNvSpPr>
          <p:nvPr>
            <p:ph type="sldNum" sz="quarter" idx="5"/>
          </p:nvPr>
        </p:nvSpPr>
        <p:spPr/>
        <p:txBody>
          <a:bodyPr/>
          <a:lstStyle/>
          <a:p>
            <a:fld id="{84B902D4-CE6F-4E12-9638-E9C751994A7A}" type="slidenum">
              <a:rPr lang="en-GB" smtClean="0"/>
              <a:t>80</a:t>
            </a:fld>
            <a:endParaRPr lang="en-GB"/>
          </a:p>
        </p:txBody>
      </p:sp>
    </p:spTree>
    <p:extLst>
      <p:ext uri="{BB962C8B-B14F-4D97-AF65-F5344CB8AC3E}">
        <p14:creationId xmlns:p14="http://schemas.microsoft.com/office/powerpoint/2010/main" val="3324411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now have CAG approval to collect gestation and birthweight for all children, not just consented cases. </a:t>
            </a:r>
          </a:p>
        </p:txBody>
      </p:sp>
      <p:sp>
        <p:nvSpPr>
          <p:cNvPr id="4" name="Slide Number Placeholder 3"/>
          <p:cNvSpPr>
            <a:spLocks noGrp="1"/>
          </p:cNvSpPr>
          <p:nvPr>
            <p:ph type="sldNum" sz="quarter" idx="5"/>
          </p:nvPr>
        </p:nvSpPr>
        <p:spPr/>
        <p:txBody>
          <a:bodyPr/>
          <a:lstStyle/>
          <a:p>
            <a:fld id="{84B902D4-CE6F-4E12-9638-E9C751994A7A}" type="slidenum">
              <a:rPr lang="en-GB" smtClean="0"/>
              <a:t>81</a:t>
            </a:fld>
            <a:endParaRPr lang="en-GB"/>
          </a:p>
        </p:txBody>
      </p:sp>
    </p:spTree>
    <p:extLst>
      <p:ext uri="{BB962C8B-B14F-4D97-AF65-F5344CB8AC3E}">
        <p14:creationId xmlns:p14="http://schemas.microsoft.com/office/powerpoint/2010/main" val="286684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Published 8 December</a:t>
            </a:r>
          </a:p>
          <a:p>
            <a:r>
              <a:rPr lang="en-GB" dirty="0"/>
              <a:t>Contains 5 main sections</a:t>
            </a:r>
          </a:p>
          <a:p>
            <a:r>
              <a:rPr lang="en-GB" dirty="0"/>
              <a:t>Alongside the report we also publish: </a:t>
            </a:r>
          </a:p>
          <a:p>
            <a:r>
              <a:rPr lang="en-GB" dirty="0"/>
              <a:t>a one page summary infographic (as shown on the right)</a:t>
            </a:r>
          </a:p>
          <a:p>
            <a:r>
              <a:rPr lang="en-GB" dirty="0"/>
              <a:t>Supplementary tables showing service-level data</a:t>
            </a:r>
          </a:p>
          <a:p>
            <a:r>
              <a:rPr lang="en-GB" dirty="0"/>
              <a:t>All outlier responses from services</a:t>
            </a:r>
          </a:p>
          <a:p>
            <a:r>
              <a:rPr lang="en-GB" dirty="0"/>
              <a:t>Summary for the cleft community, which was produced with input from CLAPA</a:t>
            </a:r>
          </a:p>
        </p:txBody>
      </p:sp>
      <p:sp>
        <p:nvSpPr>
          <p:cNvPr id="4" name="Slide Number Placeholder 3"/>
          <p:cNvSpPr>
            <a:spLocks noGrp="1"/>
          </p:cNvSpPr>
          <p:nvPr>
            <p:ph type="sldNum" sz="quarter" idx="5"/>
          </p:nvPr>
        </p:nvSpPr>
        <p:spPr/>
        <p:txBody>
          <a:bodyPr/>
          <a:lstStyle/>
          <a:p>
            <a:fld id="{84B902D4-CE6F-4E12-9638-E9C751994A7A}" type="slidenum">
              <a:rPr lang="en-GB" smtClean="0"/>
              <a:t>4</a:t>
            </a:fld>
            <a:endParaRPr lang="en-GB"/>
          </a:p>
        </p:txBody>
      </p:sp>
    </p:spTree>
    <p:extLst>
      <p:ext uri="{BB962C8B-B14F-4D97-AF65-F5344CB8AC3E}">
        <p14:creationId xmlns:p14="http://schemas.microsoft.com/office/powerpoint/2010/main" val="2034288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B287E-28C5-AB9B-E633-06EC80F7FD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3EB046-7C0F-E9E8-4964-900BCFA788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6F0704-742F-82B8-F65A-03AB520DE4B1}"/>
              </a:ext>
            </a:extLst>
          </p:cNvPr>
          <p:cNvSpPr>
            <a:spLocks noGrp="1"/>
          </p:cNvSpPr>
          <p:nvPr>
            <p:ph type="body" idx="1"/>
          </p:nvPr>
        </p:nvSpPr>
        <p:spPr/>
        <p:txBody>
          <a:bodyPr/>
          <a:lstStyle/>
          <a:p>
            <a:r>
              <a:rPr lang="en-GB" dirty="0"/>
              <a:t>How did data completeness compare with the 2024 report?</a:t>
            </a:r>
          </a:p>
          <a:p>
            <a:r>
              <a:rPr lang="en-GB" dirty="0"/>
              <a:t>These charts show rates for early care indicators on the left and 5-year outcomes on the right. Blue bars show rates published in the 2024 report and the orange reflect the rates in the 2025 report.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dirty="0"/>
              <a:t>No real change in data completeness for early care indicators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dirty="0"/>
              <a:t>On the right we can see data completeness for 5-year outcomes is much lower than early care data items, but there have been improvements across all five measures, ranging from 11% increase in height/weight to 16% increase for speech.</a:t>
            </a:r>
          </a:p>
          <a:p>
            <a:endParaRPr lang="en-GB" dirty="0"/>
          </a:p>
        </p:txBody>
      </p:sp>
      <p:sp>
        <p:nvSpPr>
          <p:cNvPr id="4" name="Slide Number Placeholder 3">
            <a:extLst>
              <a:ext uri="{FF2B5EF4-FFF2-40B4-BE49-F238E27FC236}">
                <a16:creationId xmlns:a16="http://schemas.microsoft.com/office/drawing/2014/main" id="{9BA9D7A7-37C9-2F66-1412-6315F92DE121}"/>
              </a:ext>
            </a:extLst>
          </p:cNvPr>
          <p:cNvSpPr>
            <a:spLocks noGrp="1"/>
          </p:cNvSpPr>
          <p:nvPr>
            <p:ph type="sldNum" sz="quarter" idx="5"/>
          </p:nvPr>
        </p:nvSpPr>
        <p:spPr/>
        <p:txBody>
          <a:bodyPr/>
          <a:lstStyle/>
          <a:p>
            <a:fld id="{84B902D4-CE6F-4E12-9638-E9C751994A7A}" type="slidenum">
              <a:rPr lang="en-GB" smtClean="0"/>
              <a:t>5</a:t>
            </a:fld>
            <a:endParaRPr lang="en-GB"/>
          </a:p>
        </p:txBody>
      </p:sp>
    </p:spTree>
    <p:extLst>
      <p:ext uri="{BB962C8B-B14F-4D97-AF65-F5344CB8AC3E}">
        <p14:creationId xmlns:p14="http://schemas.microsoft.com/office/powerpoint/2010/main" val="3788422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C63EA6-CB88-3088-F716-FD6D098A25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57595F-5746-3852-D4F5-23AFEDD6CF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469CCA-9620-C515-D326-14E06B79FAD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These charts show data completeness by birth year included in the latest report. We can see rates are fairly consistent by birth year for early care data items, but for the 5-year outcomes (on the right) we can see for most outcomes there is improvement with each birth year, so hopefully we will see further improvements in the next annual report once we drop the 2016 birth year, which was potentially still affected by covid.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 blue dashed lines indicate what we should be aiming for.</a:t>
            </a:r>
            <a:endParaRPr lang="en-GB" dirty="0"/>
          </a:p>
        </p:txBody>
      </p:sp>
      <p:sp>
        <p:nvSpPr>
          <p:cNvPr id="4" name="Slide Number Placeholder 3">
            <a:extLst>
              <a:ext uri="{FF2B5EF4-FFF2-40B4-BE49-F238E27FC236}">
                <a16:creationId xmlns:a16="http://schemas.microsoft.com/office/drawing/2014/main" id="{7F472B49-CF0C-6F39-E6E5-6B0510C2B013}"/>
              </a:ext>
            </a:extLst>
          </p:cNvPr>
          <p:cNvSpPr>
            <a:spLocks noGrp="1"/>
          </p:cNvSpPr>
          <p:nvPr>
            <p:ph type="sldNum" sz="quarter" idx="5"/>
          </p:nvPr>
        </p:nvSpPr>
        <p:spPr/>
        <p:txBody>
          <a:bodyPr/>
          <a:lstStyle/>
          <a:p>
            <a:fld id="{84B902D4-CE6F-4E12-9638-E9C751994A7A}" type="slidenum">
              <a:rPr lang="en-GB" smtClean="0"/>
              <a:t>6</a:t>
            </a:fld>
            <a:endParaRPr lang="en-GB"/>
          </a:p>
        </p:txBody>
      </p:sp>
    </p:spTree>
    <p:extLst>
      <p:ext uri="{BB962C8B-B14F-4D97-AF65-F5344CB8AC3E}">
        <p14:creationId xmlns:p14="http://schemas.microsoft.com/office/powerpoint/2010/main" val="428254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charts show outcomes by annual report and the circled items reflect changes greater than 1% between the two reports. Green circles represent better rates and red circles represent poorer outcomes. </a:t>
            </a:r>
          </a:p>
          <a:p>
            <a:r>
              <a:rPr lang="en-GB" dirty="0"/>
              <a:t>For early care on the left, we can see improvements in 24hr CNS visits and improvement in verified consent rates.</a:t>
            </a:r>
          </a:p>
          <a:p>
            <a:r>
              <a:rPr lang="en-GB" dirty="0"/>
              <a:t>For 5-year outcomes we can see a small improvement in the proportion with good facial growth scores, </a:t>
            </a:r>
          </a:p>
          <a:p>
            <a:r>
              <a:rPr lang="en-GB" dirty="0"/>
              <a:t>but there was 3% drop in proportion of those meeting speech standard 1 and 3. </a:t>
            </a:r>
          </a:p>
        </p:txBody>
      </p:sp>
      <p:sp>
        <p:nvSpPr>
          <p:cNvPr id="4" name="Slide Number Placeholder 3"/>
          <p:cNvSpPr>
            <a:spLocks noGrp="1"/>
          </p:cNvSpPr>
          <p:nvPr>
            <p:ph type="sldNum" sz="quarter" idx="5"/>
          </p:nvPr>
        </p:nvSpPr>
        <p:spPr/>
        <p:txBody>
          <a:bodyPr/>
          <a:lstStyle/>
          <a:p>
            <a:fld id="{84B902D4-CE6F-4E12-9638-E9C751994A7A}" type="slidenum">
              <a:rPr lang="en-GB" smtClean="0"/>
              <a:t>7</a:t>
            </a:fld>
            <a:endParaRPr lang="en-GB"/>
          </a:p>
        </p:txBody>
      </p:sp>
    </p:spTree>
    <p:extLst>
      <p:ext uri="{BB962C8B-B14F-4D97-AF65-F5344CB8AC3E}">
        <p14:creationId xmlns:p14="http://schemas.microsoft.com/office/powerpoint/2010/main" val="3307913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Looking at more detail by birth year in the included cohort, we observed a steady decline across each birth year in terms of standard 1 and standard 3. A difference of 7% percent in S1 and 5% for S3.</a:t>
            </a:r>
          </a:p>
          <a:p>
            <a:r>
              <a:rPr lang="en-GB" dirty="0"/>
              <a:t>This decline and the variability in speech outcomes between services is why we chose to invite those services doing particularly well with speech to share their practices later on in this session.</a:t>
            </a:r>
          </a:p>
        </p:txBody>
      </p:sp>
      <p:sp>
        <p:nvSpPr>
          <p:cNvPr id="4" name="Slide Number Placeholder 3"/>
          <p:cNvSpPr>
            <a:spLocks noGrp="1"/>
          </p:cNvSpPr>
          <p:nvPr>
            <p:ph type="sldNum" sz="quarter" idx="5"/>
          </p:nvPr>
        </p:nvSpPr>
        <p:spPr/>
        <p:txBody>
          <a:bodyPr/>
          <a:lstStyle/>
          <a:p>
            <a:fld id="{84B902D4-CE6F-4E12-9638-E9C751994A7A}" type="slidenum">
              <a:rPr lang="en-GB" smtClean="0"/>
              <a:t>8</a:t>
            </a:fld>
            <a:endParaRPr lang="en-GB"/>
          </a:p>
        </p:txBody>
      </p:sp>
    </p:spTree>
    <p:extLst>
      <p:ext uri="{BB962C8B-B14F-4D97-AF65-F5344CB8AC3E}">
        <p14:creationId xmlns:p14="http://schemas.microsoft.com/office/powerpoint/2010/main" val="33896649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Ethnicity introduced a few years ago. It has been added retrospectively for cases but data completeness not so great for 5-year old outcomes. </a:t>
            </a:r>
          </a:p>
          <a:p>
            <a:endParaRPr lang="en-GB" dirty="0"/>
          </a:p>
        </p:txBody>
      </p:sp>
      <p:sp>
        <p:nvSpPr>
          <p:cNvPr id="4" name="Slide Number Placeholder 3"/>
          <p:cNvSpPr>
            <a:spLocks noGrp="1"/>
          </p:cNvSpPr>
          <p:nvPr>
            <p:ph type="sldNum" sz="quarter" idx="5"/>
          </p:nvPr>
        </p:nvSpPr>
        <p:spPr/>
        <p:txBody>
          <a:bodyPr/>
          <a:lstStyle/>
          <a:p>
            <a:fld id="{84B902D4-CE6F-4E12-9638-E9C751994A7A}" type="slidenum">
              <a:rPr lang="en-GB" smtClean="0"/>
              <a:t>9</a:t>
            </a:fld>
            <a:endParaRPr lang="en-GB"/>
          </a:p>
        </p:txBody>
      </p:sp>
    </p:spTree>
    <p:extLst>
      <p:ext uri="{BB962C8B-B14F-4D97-AF65-F5344CB8AC3E}">
        <p14:creationId xmlns:p14="http://schemas.microsoft.com/office/powerpoint/2010/main" val="1999540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3.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5.xml"/><Relationship Id="rId4" Type="http://schemas.openxmlformats.org/officeDocument/2006/relationships/image" Target="../media/image17.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61AF9-49CB-D797-3A43-225C1CA87B9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89DDD64-DAB2-0848-200F-D13E3AFE6A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E9CFE73-681C-62FD-CB70-73ED6BC9A942}"/>
              </a:ext>
            </a:extLst>
          </p:cNvPr>
          <p:cNvSpPr>
            <a:spLocks noGrp="1"/>
          </p:cNvSpPr>
          <p:nvPr>
            <p:ph type="dt" sz="half" idx="10"/>
          </p:nvPr>
        </p:nvSpPr>
        <p:spPr/>
        <p:txBody>
          <a:bodyPr/>
          <a:lstStyle/>
          <a:p>
            <a:fld id="{8AEB77D2-8C1B-4E05-A22B-130CF4800721}" type="datetimeFigureOut">
              <a:rPr lang="en-GB" smtClean="0"/>
              <a:t>29/01/2026</a:t>
            </a:fld>
            <a:endParaRPr lang="en-GB"/>
          </a:p>
        </p:txBody>
      </p:sp>
      <p:sp>
        <p:nvSpPr>
          <p:cNvPr id="5" name="Footer Placeholder 4">
            <a:extLst>
              <a:ext uri="{FF2B5EF4-FFF2-40B4-BE49-F238E27FC236}">
                <a16:creationId xmlns:a16="http://schemas.microsoft.com/office/drawing/2014/main" id="{A322314C-82CE-1D78-7C97-D61AD9CD26A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31E9C5B-3632-5A3E-B2E9-22895283BE8D}"/>
              </a:ext>
            </a:extLst>
          </p:cNvPr>
          <p:cNvSpPr>
            <a:spLocks noGrp="1"/>
          </p:cNvSpPr>
          <p:nvPr>
            <p:ph type="sldNum" sz="quarter" idx="12"/>
          </p:nvPr>
        </p:nvSpPr>
        <p:spPr/>
        <p:txBody>
          <a:bodyPr/>
          <a:lstStyle/>
          <a:p>
            <a:fld id="{FD94929A-0E38-4102-BDBF-0C937DCABA90}" type="slidenum">
              <a:rPr lang="en-GB" smtClean="0"/>
              <a:t>‹#›</a:t>
            </a:fld>
            <a:endParaRPr lang="en-GB"/>
          </a:p>
        </p:txBody>
      </p:sp>
    </p:spTree>
    <p:extLst>
      <p:ext uri="{BB962C8B-B14F-4D97-AF65-F5344CB8AC3E}">
        <p14:creationId xmlns:p14="http://schemas.microsoft.com/office/powerpoint/2010/main" val="59343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6021F-CE9F-BE8A-394A-C74E685161C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5D9AD1A-0C68-5B26-52AE-8998786175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64908C-9EA1-19BE-1E39-BE26CC1BB4D4}"/>
              </a:ext>
            </a:extLst>
          </p:cNvPr>
          <p:cNvSpPr>
            <a:spLocks noGrp="1"/>
          </p:cNvSpPr>
          <p:nvPr>
            <p:ph type="dt" sz="half" idx="10"/>
          </p:nvPr>
        </p:nvSpPr>
        <p:spPr/>
        <p:txBody>
          <a:bodyPr/>
          <a:lstStyle/>
          <a:p>
            <a:fld id="{8AEB77D2-8C1B-4E05-A22B-130CF4800721}" type="datetimeFigureOut">
              <a:rPr lang="en-GB" smtClean="0"/>
              <a:t>29/01/2026</a:t>
            </a:fld>
            <a:endParaRPr lang="en-GB"/>
          </a:p>
        </p:txBody>
      </p:sp>
      <p:sp>
        <p:nvSpPr>
          <p:cNvPr id="5" name="Footer Placeholder 4">
            <a:extLst>
              <a:ext uri="{FF2B5EF4-FFF2-40B4-BE49-F238E27FC236}">
                <a16:creationId xmlns:a16="http://schemas.microsoft.com/office/drawing/2014/main" id="{5DF62AEB-AB93-5322-66A7-399FF87C4A0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70D57F0-461C-5E81-67F2-A2E77064F570}"/>
              </a:ext>
            </a:extLst>
          </p:cNvPr>
          <p:cNvSpPr>
            <a:spLocks noGrp="1"/>
          </p:cNvSpPr>
          <p:nvPr>
            <p:ph type="sldNum" sz="quarter" idx="12"/>
          </p:nvPr>
        </p:nvSpPr>
        <p:spPr/>
        <p:txBody>
          <a:bodyPr/>
          <a:lstStyle/>
          <a:p>
            <a:fld id="{FD94929A-0E38-4102-BDBF-0C937DCABA90}" type="slidenum">
              <a:rPr lang="en-GB" smtClean="0"/>
              <a:t>‹#›</a:t>
            </a:fld>
            <a:endParaRPr lang="en-GB"/>
          </a:p>
        </p:txBody>
      </p:sp>
    </p:spTree>
    <p:extLst>
      <p:ext uri="{BB962C8B-B14F-4D97-AF65-F5344CB8AC3E}">
        <p14:creationId xmlns:p14="http://schemas.microsoft.com/office/powerpoint/2010/main" val="2877462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603BE0-DB7D-A874-62EC-3D35B23BAD4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14A3B68-EF9D-0153-C366-40D4F0A8F1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44BDCA4-7860-6F3B-61BB-0590697D76DB}"/>
              </a:ext>
            </a:extLst>
          </p:cNvPr>
          <p:cNvSpPr>
            <a:spLocks noGrp="1"/>
          </p:cNvSpPr>
          <p:nvPr>
            <p:ph type="dt" sz="half" idx="10"/>
          </p:nvPr>
        </p:nvSpPr>
        <p:spPr/>
        <p:txBody>
          <a:bodyPr/>
          <a:lstStyle/>
          <a:p>
            <a:fld id="{8AEB77D2-8C1B-4E05-A22B-130CF4800721}" type="datetimeFigureOut">
              <a:rPr lang="en-GB" smtClean="0"/>
              <a:t>29/01/2026</a:t>
            </a:fld>
            <a:endParaRPr lang="en-GB"/>
          </a:p>
        </p:txBody>
      </p:sp>
      <p:sp>
        <p:nvSpPr>
          <p:cNvPr id="5" name="Footer Placeholder 4">
            <a:extLst>
              <a:ext uri="{FF2B5EF4-FFF2-40B4-BE49-F238E27FC236}">
                <a16:creationId xmlns:a16="http://schemas.microsoft.com/office/drawing/2014/main" id="{A287095A-88E5-B70E-91CC-2FDA510D19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BBD227C-574D-A1A4-E350-A5A165C2A2B9}"/>
              </a:ext>
            </a:extLst>
          </p:cNvPr>
          <p:cNvSpPr>
            <a:spLocks noGrp="1"/>
          </p:cNvSpPr>
          <p:nvPr>
            <p:ph type="sldNum" sz="quarter" idx="12"/>
          </p:nvPr>
        </p:nvSpPr>
        <p:spPr/>
        <p:txBody>
          <a:bodyPr/>
          <a:lstStyle/>
          <a:p>
            <a:fld id="{FD94929A-0E38-4102-BDBF-0C937DCABA90}" type="slidenum">
              <a:rPr lang="en-GB" smtClean="0"/>
              <a:t>‹#›</a:t>
            </a:fld>
            <a:endParaRPr lang="en-GB"/>
          </a:p>
        </p:txBody>
      </p:sp>
    </p:spTree>
    <p:extLst>
      <p:ext uri="{BB962C8B-B14F-4D97-AF65-F5344CB8AC3E}">
        <p14:creationId xmlns:p14="http://schemas.microsoft.com/office/powerpoint/2010/main" val="8652721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_Trust">
    <p:spTree>
      <p:nvGrpSpPr>
        <p:cNvPr id="1" name=""/>
        <p:cNvGrpSpPr/>
        <p:nvPr/>
      </p:nvGrpSpPr>
      <p:grpSpPr>
        <a:xfrm>
          <a:off x="0" y="0"/>
          <a:ext cx="0" cy="0"/>
          <a:chOff x="0" y="0"/>
          <a:chExt cx="0" cy="0"/>
        </a:xfrm>
      </p:grpSpPr>
      <p:pic>
        <p:nvPicPr>
          <p:cNvPr id="7" name="Picture 6" descr="nhs_ppt_trust.pn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830" y="1759147"/>
            <a:ext cx="11980341" cy="5054206"/>
          </a:xfrm>
          <a:prstGeom prst="rect">
            <a:avLst/>
          </a:prstGeom>
        </p:spPr>
      </p:pic>
      <p:sp>
        <p:nvSpPr>
          <p:cNvPr id="2" name="Title 1"/>
          <p:cNvSpPr>
            <a:spLocks noGrp="1"/>
          </p:cNvSpPr>
          <p:nvPr>
            <p:ph type="ctrTitle"/>
          </p:nvPr>
        </p:nvSpPr>
        <p:spPr>
          <a:xfrm>
            <a:off x="335360" y="692696"/>
            <a:ext cx="10363200" cy="2088232"/>
          </a:xfrm>
        </p:spPr>
        <p:txBody>
          <a:bodyPr lIns="79200" anchor="b"/>
          <a:lstStyle>
            <a:lvl1pPr algn="l">
              <a:defRPr b="1">
                <a:solidFill>
                  <a:schemeClr val="accent1"/>
                </a:solidFill>
              </a:defRPr>
            </a:lvl1pPr>
          </a:lstStyle>
          <a:p>
            <a:r>
              <a:rPr lang="en-US"/>
              <a:t>Click to edit Master title style</a:t>
            </a:r>
            <a:endParaRPr lang="en-GB"/>
          </a:p>
        </p:txBody>
      </p:sp>
      <p:sp>
        <p:nvSpPr>
          <p:cNvPr id="3" name="Subtitle 2"/>
          <p:cNvSpPr>
            <a:spLocks noGrp="1"/>
          </p:cNvSpPr>
          <p:nvPr>
            <p:ph type="subTitle" idx="1"/>
          </p:nvPr>
        </p:nvSpPr>
        <p:spPr>
          <a:xfrm>
            <a:off x="335360" y="2828528"/>
            <a:ext cx="9505056" cy="1752600"/>
          </a:xfrm>
        </p:spPr>
        <p:txBody>
          <a:bodyPr>
            <a:normAutofit/>
          </a:bodyPr>
          <a:lstStyle>
            <a:lvl1pPr marL="0" indent="0" algn="l">
              <a:lnSpc>
                <a:spcPct val="95000"/>
              </a:lnSpc>
              <a:spcBef>
                <a:spcPts val="0"/>
              </a:spcBef>
              <a:buNone/>
              <a:defRPr sz="30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9" name="Date Placeholder 3"/>
          <p:cNvSpPr>
            <a:spLocks noGrp="1"/>
          </p:cNvSpPr>
          <p:nvPr>
            <p:ph type="dt" sz="half" idx="2"/>
          </p:nvPr>
        </p:nvSpPr>
        <p:spPr>
          <a:xfrm>
            <a:off x="335360" y="6597353"/>
            <a:ext cx="2844800" cy="268139"/>
          </a:xfrm>
          <a:prstGeom prst="rect">
            <a:avLst/>
          </a:prstGeom>
        </p:spPr>
        <p:txBody>
          <a:bodyPr vert="horz" lIns="91440" tIns="45720" rIns="91440" bIns="45720" rtlCol="0" anchor="ctr"/>
          <a:lstStyle>
            <a:lvl1pPr algn="l">
              <a:defRPr sz="1100">
                <a:solidFill>
                  <a:schemeClr val="bg1"/>
                </a:solidFill>
              </a:defRPr>
            </a:lvl1pPr>
          </a:lstStyle>
          <a:p>
            <a:fld id="{196201F7-0CDD-4091-AD65-07541FF3A6BB}" type="datetimeFigureOut">
              <a:rPr lang="en-GB" smtClean="0"/>
              <a:pPr/>
              <a:t>29/01/2026</a:t>
            </a:fld>
            <a:endParaRPr lang="en-GB"/>
          </a:p>
        </p:txBody>
      </p:sp>
    </p:spTree>
    <p:extLst>
      <p:ext uri="{BB962C8B-B14F-4D97-AF65-F5344CB8AC3E}">
        <p14:creationId xmlns:p14="http://schemas.microsoft.com/office/powerpoint/2010/main" val="15876368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_Childrens">
    <p:spTree>
      <p:nvGrpSpPr>
        <p:cNvPr id="1" name=""/>
        <p:cNvGrpSpPr/>
        <p:nvPr/>
      </p:nvGrpSpPr>
      <p:grpSpPr>
        <a:xfrm>
          <a:off x="0" y="0"/>
          <a:ext cx="0" cy="0"/>
          <a:chOff x="0" y="0"/>
          <a:chExt cx="0" cy="0"/>
        </a:xfrm>
      </p:grpSpPr>
      <p:pic>
        <p:nvPicPr>
          <p:cNvPr id="6" name="Picture 5" descr="nhs_ppt_bch.pn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830" y="1759147"/>
            <a:ext cx="11980341" cy="5054206"/>
          </a:xfrm>
          <a:prstGeom prst="rect">
            <a:avLst/>
          </a:prstGeom>
        </p:spPr>
      </p:pic>
      <p:sp>
        <p:nvSpPr>
          <p:cNvPr id="2" name="Title 1"/>
          <p:cNvSpPr>
            <a:spLocks noGrp="1"/>
          </p:cNvSpPr>
          <p:nvPr>
            <p:ph type="ctrTitle"/>
          </p:nvPr>
        </p:nvSpPr>
        <p:spPr>
          <a:xfrm>
            <a:off x="335360" y="692696"/>
            <a:ext cx="10363200" cy="2088232"/>
          </a:xfrm>
        </p:spPr>
        <p:txBody>
          <a:bodyPr lIns="79200" anchor="b"/>
          <a:lstStyle>
            <a:lvl1pPr algn="l">
              <a:defRPr b="1">
                <a:solidFill>
                  <a:schemeClr val="accent1"/>
                </a:solidFill>
              </a:defRPr>
            </a:lvl1pPr>
          </a:lstStyle>
          <a:p>
            <a:r>
              <a:rPr lang="en-US"/>
              <a:t>Click to edit Master title style</a:t>
            </a:r>
            <a:endParaRPr lang="en-GB"/>
          </a:p>
        </p:txBody>
      </p:sp>
      <p:sp>
        <p:nvSpPr>
          <p:cNvPr id="3" name="Subtitle 2"/>
          <p:cNvSpPr>
            <a:spLocks noGrp="1"/>
          </p:cNvSpPr>
          <p:nvPr>
            <p:ph type="subTitle" idx="1"/>
          </p:nvPr>
        </p:nvSpPr>
        <p:spPr>
          <a:xfrm>
            <a:off x="335360" y="2828528"/>
            <a:ext cx="9505056" cy="1752600"/>
          </a:xfrm>
        </p:spPr>
        <p:txBody>
          <a:bodyPr>
            <a:normAutofit/>
          </a:bodyPr>
          <a:lstStyle>
            <a:lvl1pPr marL="0" indent="0" algn="l">
              <a:lnSpc>
                <a:spcPct val="95000"/>
              </a:lnSpc>
              <a:spcBef>
                <a:spcPts val="0"/>
              </a:spcBef>
              <a:buNone/>
              <a:defRPr sz="30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9" name="Date Placeholder 3"/>
          <p:cNvSpPr>
            <a:spLocks noGrp="1"/>
          </p:cNvSpPr>
          <p:nvPr>
            <p:ph type="dt" sz="half" idx="2"/>
          </p:nvPr>
        </p:nvSpPr>
        <p:spPr>
          <a:xfrm>
            <a:off x="335360" y="6597353"/>
            <a:ext cx="2844800" cy="268139"/>
          </a:xfrm>
          <a:prstGeom prst="rect">
            <a:avLst/>
          </a:prstGeom>
        </p:spPr>
        <p:txBody>
          <a:bodyPr vert="horz" lIns="91440" tIns="45720" rIns="91440" bIns="45720" rtlCol="0" anchor="ctr"/>
          <a:lstStyle>
            <a:lvl1pPr algn="l">
              <a:defRPr sz="1100">
                <a:solidFill>
                  <a:schemeClr val="bg1"/>
                </a:solidFill>
              </a:defRPr>
            </a:lvl1pPr>
          </a:lstStyle>
          <a:p>
            <a:fld id="{196201F7-0CDD-4091-AD65-07541FF3A6BB}" type="datetimeFigureOut">
              <a:rPr lang="en-GB" smtClean="0"/>
              <a:pPr/>
              <a:t>29/01/2026</a:t>
            </a:fld>
            <a:endParaRPr lang="en-GB"/>
          </a:p>
        </p:txBody>
      </p:sp>
    </p:spTree>
    <p:extLst>
      <p:ext uri="{BB962C8B-B14F-4D97-AF65-F5344CB8AC3E}">
        <p14:creationId xmlns:p14="http://schemas.microsoft.com/office/powerpoint/2010/main" val="33846166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_Womens">
    <p:spTree>
      <p:nvGrpSpPr>
        <p:cNvPr id="1" name=""/>
        <p:cNvGrpSpPr/>
        <p:nvPr/>
      </p:nvGrpSpPr>
      <p:grpSpPr>
        <a:xfrm>
          <a:off x="0" y="0"/>
          <a:ext cx="0" cy="0"/>
          <a:chOff x="0" y="0"/>
          <a:chExt cx="0" cy="0"/>
        </a:xfrm>
      </p:grpSpPr>
      <p:pic>
        <p:nvPicPr>
          <p:cNvPr id="6" name="Picture 5" descr="nhs_ppt_bwh.pn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830" y="1759147"/>
            <a:ext cx="11980341" cy="5054206"/>
          </a:xfrm>
          <a:prstGeom prst="rect">
            <a:avLst/>
          </a:prstGeom>
        </p:spPr>
      </p:pic>
      <p:sp>
        <p:nvSpPr>
          <p:cNvPr id="2" name="Title 1"/>
          <p:cNvSpPr>
            <a:spLocks noGrp="1"/>
          </p:cNvSpPr>
          <p:nvPr>
            <p:ph type="ctrTitle"/>
          </p:nvPr>
        </p:nvSpPr>
        <p:spPr>
          <a:xfrm>
            <a:off x="335360" y="692696"/>
            <a:ext cx="10363200" cy="2088232"/>
          </a:xfrm>
        </p:spPr>
        <p:txBody>
          <a:bodyPr lIns="79200" anchor="b"/>
          <a:lstStyle>
            <a:lvl1pPr algn="l">
              <a:defRPr b="1">
                <a:solidFill>
                  <a:schemeClr val="accent1"/>
                </a:solidFill>
              </a:defRPr>
            </a:lvl1pPr>
          </a:lstStyle>
          <a:p>
            <a:r>
              <a:rPr lang="en-US"/>
              <a:t>Click to edit Master title style</a:t>
            </a:r>
            <a:endParaRPr lang="en-GB"/>
          </a:p>
        </p:txBody>
      </p:sp>
      <p:sp>
        <p:nvSpPr>
          <p:cNvPr id="3" name="Subtitle 2"/>
          <p:cNvSpPr>
            <a:spLocks noGrp="1"/>
          </p:cNvSpPr>
          <p:nvPr>
            <p:ph type="subTitle" idx="1"/>
          </p:nvPr>
        </p:nvSpPr>
        <p:spPr>
          <a:xfrm>
            <a:off x="335360" y="2828528"/>
            <a:ext cx="9505056" cy="1752600"/>
          </a:xfrm>
        </p:spPr>
        <p:txBody>
          <a:bodyPr>
            <a:normAutofit/>
          </a:bodyPr>
          <a:lstStyle>
            <a:lvl1pPr marL="0" indent="0" algn="l">
              <a:lnSpc>
                <a:spcPct val="95000"/>
              </a:lnSpc>
              <a:spcBef>
                <a:spcPts val="0"/>
              </a:spcBef>
              <a:buNone/>
              <a:defRPr sz="30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9" name="Date Placeholder 3"/>
          <p:cNvSpPr>
            <a:spLocks noGrp="1"/>
          </p:cNvSpPr>
          <p:nvPr>
            <p:ph type="dt" sz="half" idx="2"/>
          </p:nvPr>
        </p:nvSpPr>
        <p:spPr>
          <a:xfrm>
            <a:off x="335360" y="6597353"/>
            <a:ext cx="2844800" cy="268139"/>
          </a:xfrm>
          <a:prstGeom prst="rect">
            <a:avLst/>
          </a:prstGeom>
        </p:spPr>
        <p:txBody>
          <a:bodyPr vert="horz" lIns="91440" tIns="45720" rIns="91440" bIns="45720" rtlCol="0" anchor="ctr"/>
          <a:lstStyle>
            <a:lvl1pPr algn="l">
              <a:defRPr sz="1100">
                <a:solidFill>
                  <a:schemeClr val="bg1"/>
                </a:solidFill>
              </a:defRPr>
            </a:lvl1pPr>
          </a:lstStyle>
          <a:p>
            <a:fld id="{196201F7-0CDD-4091-AD65-07541FF3A6BB}" type="datetimeFigureOut">
              <a:rPr lang="en-GB" smtClean="0"/>
              <a:pPr/>
              <a:t>29/01/2026</a:t>
            </a:fld>
            <a:endParaRPr lang="en-GB"/>
          </a:p>
        </p:txBody>
      </p:sp>
    </p:spTree>
    <p:extLst>
      <p:ext uri="{BB962C8B-B14F-4D97-AF65-F5344CB8AC3E}">
        <p14:creationId xmlns:p14="http://schemas.microsoft.com/office/powerpoint/2010/main" val="41086413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_Photo">
    <p:bg>
      <p:bgPr>
        <a:blipFill dpi="0" rotWithShape="1">
          <a:blip r:embed="rId2" cstate="print">
            <a:lum/>
            <a:extLst>
              <a:ext uri="{28A0092B-C50C-407E-A947-70E740481C1C}">
                <a14:useLocalDpi xmlns:a14="http://schemas.microsoft.com/office/drawing/2010/main" val="0"/>
              </a:ext>
            </a:extLst>
          </a:blip>
          <a:srcRect/>
          <a:stretch>
            <a:fillRect l="-3000" r="-3000"/>
          </a:stretch>
        </a:blipFill>
        <a:effectLst/>
      </p:bgPr>
    </p:bg>
    <p:spTree>
      <p:nvGrpSpPr>
        <p:cNvPr id="1" name=""/>
        <p:cNvGrpSpPr/>
        <p:nvPr/>
      </p:nvGrpSpPr>
      <p:grpSpPr>
        <a:xfrm>
          <a:off x="0" y="0"/>
          <a:ext cx="0" cy="0"/>
          <a:chOff x="0" y="0"/>
          <a:chExt cx="0" cy="0"/>
        </a:xfrm>
      </p:grpSpPr>
      <p:grpSp>
        <p:nvGrpSpPr>
          <p:cNvPr id="3" name="Group 2"/>
          <p:cNvGrpSpPr/>
          <p:nvPr userDrawn="1"/>
        </p:nvGrpSpPr>
        <p:grpSpPr>
          <a:xfrm>
            <a:off x="-1" y="3308388"/>
            <a:ext cx="12192001" cy="3549612"/>
            <a:chOff x="-1" y="3308388"/>
            <a:chExt cx="9144001" cy="3549612"/>
          </a:xfrm>
        </p:grpSpPr>
        <p:sp>
          <p:nvSpPr>
            <p:cNvPr id="30" name="Rectangle 29"/>
            <p:cNvSpPr/>
            <p:nvPr userDrawn="1"/>
          </p:nvSpPr>
          <p:spPr>
            <a:xfrm>
              <a:off x="-1" y="4991996"/>
              <a:ext cx="9144001" cy="18660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54000" rIns="72000" bIns="72000" numCol="1" spcCol="0" rtlCol="0" fromWordArt="0" anchor="ctr" anchorCtr="0" forceAA="0" compatLnSpc="1">
              <a:prstTxWarp prst="textNoShape">
                <a:avLst/>
              </a:prstTxWarp>
              <a:normAutofit/>
            </a:bodyPr>
            <a:lstStyle/>
            <a:p>
              <a:pPr algn="ctr"/>
              <a:endParaRPr lang="en-GB" sz="3600">
                <a:solidFill>
                  <a:schemeClr val="bg1"/>
                </a:solidFill>
              </a:endParaRPr>
            </a:p>
          </p:txBody>
        </p:sp>
        <p:sp>
          <p:nvSpPr>
            <p:cNvPr id="21" name="Right Triangle 16"/>
            <p:cNvSpPr/>
            <p:nvPr userDrawn="1"/>
          </p:nvSpPr>
          <p:spPr>
            <a:xfrm>
              <a:off x="-1" y="3308388"/>
              <a:ext cx="7722421" cy="1683608"/>
            </a:xfrm>
            <a:custGeom>
              <a:avLst/>
              <a:gdLst>
                <a:gd name="connsiteX0" fmla="*/ 0 w 6822300"/>
                <a:gd name="connsiteY0" fmla="*/ 1350180 h 1350180"/>
                <a:gd name="connsiteX1" fmla="*/ 0 w 6822300"/>
                <a:gd name="connsiteY1" fmla="*/ 0 h 1350180"/>
                <a:gd name="connsiteX2" fmla="*/ 6822300 w 6822300"/>
                <a:gd name="connsiteY2" fmla="*/ 1350180 h 1350180"/>
                <a:gd name="connsiteX3" fmla="*/ 0 w 6822300"/>
                <a:gd name="connsiteY3" fmla="*/ 1350180 h 1350180"/>
                <a:gd name="connsiteX0" fmla="*/ 0 w 6822300"/>
                <a:gd name="connsiteY0" fmla="*/ 1350180 h 1350180"/>
                <a:gd name="connsiteX1" fmla="*/ 0 w 6822300"/>
                <a:gd name="connsiteY1" fmla="*/ 0 h 1350180"/>
                <a:gd name="connsiteX2" fmla="*/ 2773680 w 6822300"/>
                <a:gd name="connsiteY2" fmla="*/ 912926 h 1350180"/>
                <a:gd name="connsiteX3" fmla="*/ 6822300 w 6822300"/>
                <a:gd name="connsiteY3" fmla="*/ 1350180 h 1350180"/>
                <a:gd name="connsiteX4" fmla="*/ 0 w 6822300"/>
                <a:gd name="connsiteY4" fmla="*/ 1350180 h 1350180"/>
                <a:gd name="connsiteX0" fmla="*/ 0 w 6822300"/>
                <a:gd name="connsiteY0" fmla="*/ 1350180 h 1350180"/>
                <a:gd name="connsiteX1" fmla="*/ 0 w 6822300"/>
                <a:gd name="connsiteY1" fmla="*/ 0 h 1350180"/>
                <a:gd name="connsiteX2" fmla="*/ 2773680 w 6822300"/>
                <a:gd name="connsiteY2" fmla="*/ 912926 h 1350180"/>
                <a:gd name="connsiteX3" fmla="*/ 6822300 w 6822300"/>
                <a:gd name="connsiteY3" fmla="*/ 1350180 h 1350180"/>
                <a:gd name="connsiteX4" fmla="*/ 0 w 6822300"/>
                <a:gd name="connsiteY4" fmla="*/ 1350180 h 1350180"/>
                <a:gd name="connsiteX0" fmla="*/ 0 w 6822300"/>
                <a:gd name="connsiteY0" fmla="*/ 1350180 h 1350180"/>
                <a:gd name="connsiteX1" fmla="*/ 0 w 6822300"/>
                <a:gd name="connsiteY1" fmla="*/ 0 h 1350180"/>
                <a:gd name="connsiteX2" fmla="*/ 2773680 w 6822300"/>
                <a:gd name="connsiteY2" fmla="*/ 912926 h 1350180"/>
                <a:gd name="connsiteX3" fmla="*/ 6822300 w 6822300"/>
                <a:gd name="connsiteY3" fmla="*/ 1350180 h 1350180"/>
                <a:gd name="connsiteX4" fmla="*/ 0 w 6822300"/>
                <a:gd name="connsiteY4" fmla="*/ 1350180 h 1350180"/>
                <a:gd name="connsiteX0" fmla="*/ 0 w 6822300"/>
                <a:gd name="connsiteY0" fmla="*/ 1350180 h 1350180"/>
                <a:gd name="connsiteX1" fmla="*/ 0 w 6822300"/>
                <a:gd name="connsiteY1" fmla="*/ 0 h 1350180"/>
                <a:gd name="connsiteX2" fmla="*/ 2773680 w 6822300"/>
                <a:gd name="connsiteY2" fmla="*/ 912926 h 1350180"/>
                <a:gd name="connsiteX3" fmla="*/ 6822300 w 6822300"/>
                <a:gd name="connsiteY3" fmla="*/ 1350180 h 1350180"/>
                <a:gd name="connsiteX4" fmla="*/ 0 w 6822300"/>
                <a:gd name="connsiteY4" fmla="*/ 1350180 h 1350180"/>
                <a:gd name="connsiteX0" fmla="*/ 0 w 6822300"/>
                <a:gd name="connsiteY0" fmla="*/ 1350180 h 1350180"/>
                <a:gd name="connsiteX1" fmla="*/ 0 w 6822300"/>
                <a:gd name="connsiteY1" fmla="*/ 0 h 1350180"/>
                <a:gd name="connsiteX2" fmla="*/ 2682240 w 6822300"/>
                <a:gd name="connsiteY2" fmla="*/ 989126 h 1350180"/>
                <a:gd name="connsiteX3" fmla="*/ 6822300 w 6822300"/>
                <a:gd name="connsiteY3" fmla="*/ 1350180 h 1350180"/>
                <a:gd name="connsiteX4" fmla="*/ 0 w 6822300"/>
                <a:gd name="connsiteY4" fmla="*/ 1350180 h 1350180"/>
                <a:gd name="connsiteX0" fmla="*/ 0 w 6822300"/>
                <a:gd name="connsiteY0" fmla="*/ 1350180 h 1350180"/>
                <a:gd name="connsiteX1" fmla="*/ 0 w 6822300"/>
                <a:gd name="connsiteY1" fmla="*/ 0 h 1350180"/>
                <a:gd name="connsiteX2" fmla="*/ 2446020 w 6822300"/>
                <a:gd name="connsiteY2" fmla="*/ 1027226 h 1350180"/>
                <a:gd name="connsiteX3" fmla="*/ 6822300 w 6822300"/>
                <a:gd name="connsiteY3" fmla="*/ 1350180 h 1350180"/>
                <a:gd name="connsiteX4" fmla="*/ 0 w 6822300"/>
                <a:gd name="connsiteY4" fmla="*/ 1350180 h 1350180"/>
                <a:gd name="connsiteX0" fmla="*/ 0 w 6822300"/>
                <a:gd name="connsiteY0" fmla="*/ 1350180 h 1350180"/>
                <a:gd name="connsiteX1" fmla="*/ 0 w 6822300"/>
                <a:gd name="connsiteY1" fmla="*/ 0 h 1350180"/>
                <a:gd name="connsiteX2" fmla="*/ 2446020 w 6822300"/>
                <a:gd name="connsiteY2" fmla="*/ 1027226 h 1350180"/>
                <a:gd name="connsiteX3" fmla="*/ 6822300 w 6822300"/>
                <a:gd name="connsiteY3" fmla="*/ 1350180 h 1350180"/>
                <a:gd name="connsiteX4" fmla="*/ 0 w 6822300"/>
                <a:gd name="connsiteY4" fmla="*/ 1350180 h 1350180"/>
                <a:gd name="connsiteX0" fmla="*/ 0 w 6822300"/>
                <a:gd name="connsiteY0" fmla="*/ 1350180 h 1350245"/>
                <a:gd name="connsiteX1" fmla="*/ 0 w 6822300"/>
                <a:gd name="connsiteY1" fmla="*/ 0 h 1350245"/>
                <a:gd name="connsiteX2" fmla="*/ 2446020 w 6822300"/>
                <a:gd name="connsiteY2" fmla="*/ 1027226 h 1350245"/>
                <a:gd name="connsiteX3" fmla="*/ 6822300 w 6822300"/>
                <a:gd name="connsiteY3" fmla="*/ 1350180 h 1350245"/>
                <a:gd name="connsiteX4" fmla="*/ 0 w 6822300"/>
                <a:gd name="connsiteY4" fmla="*/ 1350180 h 1350245"/>
                <a:gd name="connsiteX0" fmla="*/ 0 w 6822300"/>
                <a:gd name="connsiteY0" fmla="*/ 1350180 h 1350203"/>
                <a:gd name="connsiteX1" fmla="*/ 0 w 6822300"/>
                <a:gd name="connsiteY1" fmla="*/ 0 h 1350203"/>
                <a:gd name="connsiteX2" fmla="*/ 2255189 w 6822300"/>
                <a:gd name="connsiteY2" fmla="*/ 860249 h 1350203"/>
                <a:gd name="connsiteX3" fmla="*/ 6822300 w 6822300"/>
                <a:gd name="connsiteY3" fmla="*/ 1350180 h 1350203"/>
                <a:gd name="connsiteX4" fmla="*/ 0 w 6822300"/>
                <a:gd name="connsiteY4" fmla="*/ 1350180 h 1350203"/>
                <a:gd name="connsiteX0" fmla="*/ 0 w 6822300"/>
                <a:gd name="connsiteY0" fmla="*/ 1350180 h 1350213"/>
                <a:gd name="connsiteX1" fmla="*/ 0 w 6822300"/>
                <a:gd name="connsiteY1" fmla="*/ 0 h 1350213"/>
                <a:gd name="connsiteX2" fmla="*/ 2255189 w 6822300"/>
                <a:gd name="connsiteY2" fmla="*/ 860249 h 1350213"/>
                <a:gd name="connsiteX3" fmla="*/ 6822300 w 6822300"/>
                <a:gd name="connsiteY3" fmla="*/ 1350180 h 1350213"/>
                <a:gd name="connsiteX4" fmla="*/ 0 w 6822300"/>
                <a:gd name="connsiteY4" fmla="*/ 1350180 h 1350213"/>
                <a:gd name="connsiteX0" fmla="*/ 0 w 6822300"/>
                <a:gd name="connsiteY0" fmla="*/ 1350180 h 1350213"/>
                <a:gd name="connsiteX1" fmla="*/ 0 w 6822300"/>
                <a:gd name="connsiteY1" fmla="*/ 0 h 1350213"/>
                <a:gd name="connsiteX2" fmla="*/ 2255189 w 6822300"/>
                <a:gd name="connsiteY2" fmla="*/ 860249 h 1350213"/>
                <a:gd name="connsiteX3" fmla="*/ 6822300 w 6822300"/>
                <a:gd name="connsiteY3" fmla="*/ 1350180 h 1350213"/>
                <a:gd name="connsiteX4" fmla="*/ 0 w 6822300"/>
                <a:gd name="connsiteY4" fmla="*/ 1350180 h 1350213"/>
                <a:gd name="connsiteX0" fmla="*/ 0 w 6822300"/>
                <a:gd name="connsiteY0" fmla="*/ 1350180 h 1350197"/>
                <a:gd name="connsiteX1" fmla="*/ 0 w 6822300"/>
                <a:gd name="connsiteY1" fmla="*/ 0 h 1350197"/>
                <a:gd name="connsiteX2" fmla="*/ 2255189 w 6822300"/>
                <a:gd name="connsiteY2" fmla="*/ 860249 h 1350197"/>
                <a:gd name="connsiteX3" fmla="*/ 6822300 w 6822300"/>
                <a:gd name="connsiteY3" fmla="*/ 1350180 h 1350197"/>
                <a:gd name="connsiteX4" fmla="*/ 0 w 6822300"/>
                <a:gd name="connsiteY4" fmla="*/ 1350180 h 1350197"/>
                <a:gd name="connsiteX0" fmla="*/ 0 w 7073166"/>
                <a:gd name="connsiteY0" fmla="*/ 1350180 h 1363784"/>
                <a:gd name="connsiteX1" fmla="*/ 0 w 7073166"/>
                <a:gd name="connsiteY1" fmla="*/ 0 h 1363784"/>
                <a:gd name="connsiteX2" fmla="*/ 2255189 w 7073166"/>
                <a:gd name="connsiteY2" fmla="*/ 860249 h 1363784"/>
                <a:gd name="connsiteX3" fmla="*/ 5281613 w 7073166"/>
                <a:gd name="connsiteY3" fmla="*/ 1320642 h 1363784"/>
                <a:gd name="connsiteX4" fmla="*/ 6822300 w 7073166"/>
                <a:gd name="connsiteY4" fmla="*/ 1350180 h 1363784"/>
                <a:gd name="connsiteX5" fmla="*/ 0 w 7073166"/>
                <a:gd name="connsiteY5" fmla="*/ 1350180 h 1363784"/>
                <a:gd name="connsiteX0" fmla="*/ 0 w 7026580"/>
                <a:gd name="connsiteY0" fmla="*/ 1350180 h 1350203"/>
                <a:gd name="connsiteX1" fmla="*/ 0 w 7026580"/>
                <a:gd name="connsiteY1" fmla="*/ 0 h 1350203"/>
                <a:gd name="connsiteX2" fmla="*/ 2255189 w 7026580"/>
                <a:gd name="connsiteY2" fmla="*/ 860249 h 1350203"/>
                <a:gd name="connsiteX3" fmla="*/ 5281613 w 7026580"/>
                <a:gd name="connsiteY3" fmla="*/ 1320642 h 1350203"/>
                <a:gd name="connsiteX4" fmla="*/ 6822300 w 7026580"/>
                <a:gd name="connsiteY4" fmla="*/ 1350180 h 1350203"/>
                <a:gd name="connsiteX5" fmla="*/ 0 w 7026580"/>
                <a:gd name="connsiteY5" fmla="*/ 1350180 h 1350203"/>
                <a:gd name="connsiteX0" fmla="*/ 0 w 7026580"/>
                <a:gd name="connsiteY0" fmla="*/ 1350180 h 1350203"/>
                <a:gd name="connsiteX1" fmla="*/ 0 w 7026580"/>
                <a:gd name="connsiteY1" fmla="*/ 0 h 1350203"/>
                <a:gd name="connsiteX2" fmla="*/ 2255189 w 7026580"/>
                <a:gd name="connsiteY2" fmla="*/ 860249 h 1350203"/>
                <a:gd name="connsiteX3" fmla="*/ 5281613 w 7026580"/>
                <a:gd name="connsiteY3" fmla="*/ 1320642 h 1350203"/>
                <a:gd name="connsiteX4" fmla="*/ 6822300 w 7026580"/>
                <a:gd name="connsiteY4" fmla="*/ 1350180 h 1350203"/>
                <a:gd name="connsiteX5" fmla="*/ 0 w 7026580"/>
                <a:gd name="connsiteY5" fmla="*/ 1350180 h 1350203"/>
                <a:gd name="connsiteX0" fmla="*/ 0 w 7023750"/>
                <a:gd name="connsiteY0" fmla="*/ 1350180 h 1350180"/>
                <a:gd name="connsiteX1" fmla="*/ 0 w 7023750"/>
                <a:gd name="connsiteY1" fmla="*/ 0 h 1350180"/>
                <a:gd name="connsiteX2" fmla="*/ 2255189 w 7023750"/>
                <a:gd name="connsiteY2" fmla="*/ 860249 h 1350180"/>
                <a:gd name="connsiteX3" fmla="*/ 5281613 w 7023750"/>
                <a:gd name="connsiteY3" fmla="*/ 1320642 h 1350180"/>
                <a:gd name="connsiteX4" fmla="*/ 6822300 w 7023750"/>
                <a:gd name="connsiteY4" fmla="*/ 1350180 h 1350180"/>
                <a:gd name="connsiteX5" fmla="*/ 0 w 7023750"/>
                <a:gd name="connsiteY5" fmla="*/ 1350180 h 1350180"/>
                <a:gd name="connsiteX0" fmla="*/ 0 w 7023091"/>
                <a:gd name="connsiteY0" fmla="*/ 1350180 h 1350180"/>
                <a:gd name="connsiteX1" fmla="*/ 0 w 7023091"/>
                <a:gd name="connsiteY1" fmla="*/ 0 h 1350180"/>
                <a:gd name="connsiteX2" fmla="*/ 2255189 w 7023091"/>
                <a:gd name="connsiteY2" fmla="*/ 860249 h 1350180"/>
                <a:gd name="connsiteX3" fmla="*/ 5272088 w 7023091"/>
                <a:gd name="connsiteY3" fmla="*/ 1337310 h 1350180"/>
                <a:gd name="connsiteX4" fmla="*/ 6822300 w 7023091"/>
                <a:gd name="connsiteY4" fmla="*/ 1350180 h 1350180"/>
                <a:gd name="connsiteX5" fmla="*/ 0 w 7023091"/>
                <a:gd name="connsiteY5" fmla="*/ 1350180 h 1350180"/>
                <a:gd name="connsiteX0" fmla="*/ 0 w 7023091"/>
                <a:gd name="connsiteY0" fmla="*/ 1350180 h 1350180"/>
                <a:gd name="connsiteX1" fmla="*/ 0 w 7023091"/>
                <a:gd name="connsiteY1" fmla="*/ 0 h 1350180"/>
                <a:gd name="connsiteX2" fmla="*/ 2255189 w 7023091"/>
                <a:gd name="connsiteY2" fmla="*/ 860249 h 1350180"/>
                <a:gd name="connsiteX3" fmla="*/ 5272088 w 7023091"/>
                <a:gd name="connsiteY3" fmla="*/ 1337310 h 1350180"/>
                <a:gd name="connsiteX4" fmla="*/ 6822300 w 7023091"/>
                <a:gd name="connsiteY4" fmla="*/ 1350180 h 1350180"/>
                <a:gd name="connsiteX5" fmla="*/ 0 w 7023091"/>
                <a:gd name="connsiteY5" fmla="*/ 1350180 h 1350180"/>
                <a:gd name="connsiteX0" fmla="*/ 0 w 7023091"/>
                <a:gd name="connsiteY0" fmla="*/ 1350180 h 1350180"/>
                <a:gd name="connsiteX1" fmla="*/ 0 w 7023091"/>
                <a:gd name="connsiteY1" fmla="*/ 0 h 1350180"/>
                <a:gd name="connsiteX2" fmla="*/ 1278970 w 7023091"/>
                <a:gd name="connsiteY2" fmla="*/ 981404 h 1350180"/>
                <a:gd name="connsiteX3" fmla="*/ 5272088 w 7023091"/>
                <a:gd name="connsiteY3" fmla="*/ 1337310 h 1350180"/>
                <a:gd name="connsiteX4" fmla="*/ 6822300 w 7023091"/>
                <a:gd name="connsiteY4" fmla="*/ 1350180 h 1350180"/>
                <a:gd name="connsiteX5" fmla="*/ 0 w 7023091"/>
                <a:gd name="connsiteY5" fmla="*/ 1350180 h 1350180"/>
                <a:gd name="connsiteX0" fmla="*/ 0 w 7023091"/>
                <a:gd name="connsiteY0" fmla="*/ 1350180 h 1350180"/>
                <a:gd name="connsiteX1" fmla="*/ 0 w 7023091"/>
                <a:gd name="connsiteY1" fmla="*/ 0 h 1350180"/>
                <a:gd name="connsiteX2" fmla="*/ 1278970 w 7023091"/>
                <a:gd name="connsiteY2" fmla="*/ 981404 h 1350180"/>
                <a:gd name="connsiteX3" fmla="*/ 5272088 w 7023091"/>
                <a:gd name="connsiteY3" fmla="*/ 1337310 h 1350180"/>
                <a:gd name="connsiteX4" fmla="*/ 6822300 w 7023091"/>
                <a:gd name="connsiteY4" fmla="*/ 1350180 h 1350180"/>
                <a:gd name="connsiteX5" fmla="*/ 0 w 7023091"/>
                <a:gd name="connsiteY5" fmla="*/ 1350180 h 1350180"/>
                <a:gd name="connsiteX0" fmla="*/ 0 w 7023091"/>
                <a:gd name="connsiteY0" fmla="*/ 1350180 h 1350180"/>
                <a:gd name="connsiteX1" fmla="*/ 0 w 7023091"/>
                <a:gd name="connsiteY1" fmla="*/ 0 h 1350180"/>
                <a:gd name="connsiteX2" fmla="*/ 1278970 w 7023091"/>
                <a:gd name="connsiteY2" fmla="*/ 981404 h 1350180"/>
                <a:gd name="connsiteX3" fmla="*/ 5272088 w 7023091"/>
                <a:gd name="connsiteY3" fmla="*/ 1337310 h 1350180"/>
                <a:gd name="connsiteX4" fmla="*/ 6822300 w 7023091"/>
                <a:gd name="connsiteY4" fmla="*/ 1350180 h 1350180"/>
                <a:gd name="connsiteX5" fmla="*/ 0 w 7023091"/>
                <a:gd name="connsiteY5" fmla="*/ 1350180 h 1350180"/>
                <a:gd name="connsiteX0" fmla="*/ 0 w 7023091"/>
                <a:gd name="connsiteY0" fmla="*/ 1350180 h 1350180"/>
                <a:gd name="connsiteX1" fmla="*/ 0 w 7023091"/>
                <a:gd name="connsiteY1" fmla="*/ 0 h 1350180"/>
                <a:gd name="connsiteX2" fmla="*/ 1278970 w 7023091"/>
                <a:gd name="connsiteY2" fmla="*/ 981404 h 1350180"/>
                <a:gd name="connsiteX3" fmla="*/ 5272088 w 7023091"/>
                <a:gd name="connsiteY3" fmla="*/ 1337310 h 1350180"/>
                <a:gd name="connsiteX4" fmla="*/ 6822300 w 7023091"/>
                <a:gd name="connsiteY4" fmla="*/ 1350180 h 1350180"/>
                <a:gd name="connsiteX5" fmla="*/ 0 w 7023091"/>
                <a:gd name="connsiteY5" fmla="*/ 1350180 h 135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23091" h="1350180">
                  <a:moveTo>
                    <a:pt x="0" y="1350180"/>
                  </a:moveTo>
                  <a:lnTo>
                    <a:pt x="0" y="0"/>
                  </a:lnTo>
                  <a:cubicBezTo>
                    <a:pt x="415314" y="510316"/>
                    <a:pt x="538814" y="690666"/>
                    <a:pt x="1278970" y="981404"/>
                  </a:cubicBezTo>
                  <a:cubicBezTo>
                    <a:pt x="2122632" y="1312800"/>
                    <a:pt x="4582340" y="1310423"/>
                    <a:pt x="5272088" y="1337310"/>
                  </a:cubicBezTo>
                  <a:cubicBezTo>
                    <a:pt x="5411767" y="1345146"/>
                    <a:pt x="7702569" y="1341288"/>
                    <a:pt x="6822300" y="1350180"/>
                  </a:cubicBezTo>
                  <a:lnTo>
                    <a:pt x="0" y="135018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54000" rIns="72000" bIns="72000" numCol="1" spcCol="0" rtlCol="0" fromWordArt="0" anchor="ctr" anchorCtr="0" forceAA="0" compatLnSpc="1">
              <a:prstTxWarp prst="textNoShape">
                <a:avLst/>
              </a:prstTxWarp>
              <a:normAutofit/>
            </a:bodyPr>
            <a:lstStyle/>
            <a:p>
              <a:pPr algn="ctr"/>
              <a:endParaRPr lang="en-GB" sz="3600">
                <a:solidFill>
                  <a:schemeClr val="bg1"/>
                </a:solidFill>
              </a:endParaRPr>
            </a:p>
          </p:txBody>
        </p:sp>
        <p:sp>
          <p:nvSpPr>
            <p:cNvPr id="23" name="Right Triangle 20"/>
            <p:cNvSpPr/>
            <p:nvPr userDrawn="1"/>
          </p:nvSpPr>
          <p:spPr>
            <a:xfrm flipH="1">
              <a:off x="6019800" y="4721960"/>
              <a:ext cx="3124200" cy="270036"/>
            </a:xfrm>
            <a:custGeom>
              <a:avLst/>
              <a:gdLst>
                <a:gd name="connsiteX0" fmla="*/ 0 w 2590800"/>
                <a:gd name="connsiteY0" fmla="*/ 495066 h 495066"/>
                <a:gd name="connsiteX1" fmla="*/ 0 w 2590800"/>
                <a:gd name="connsiteY1" fmla="*/ 0 h 495066"/>
                <a:gd name="connsiteX2" fmla="*/ 2590800 w 2590800"/>
                <a:gd name="connsiteY2" fmla="*/ 495066 h 495066"/>
                <a:gd name="connsiteX3" fmla="*/ 0 w 2590800"/>
                <a:gd name="connsiteY3" fmla="*/ 495066 h 495066"/>
                <a:gd name="connsiteX0" fmla="*/ 0 w 2590800"/>
                <a:gd name="connsiteY0" fmla="*/ 495066 h 495066"/>
                <a:gd name="connsiteX1" fmla="*/ 0 w 2590800"/>
                <a:gd name="connsiteY1" fmla="*/ 0 h 495066"/>
                <a:gd name="connsiteX2" fmla="*/ 1112520 w 2590800"/>
                <a:gd name="connsiteY2" fmla="*/ 333606 h 495066"/>
                <a:gd name="connsiteX3" fmla="*/ 2590800 w 2590800"/>
                <a:gd name="connsiteY3" fmla="*/ 495066 h 495066"/>
                <a:gd name="connsiteX4" fmla="*/ 0 w 2590800"/>
                <a:gd name="connsiteY4" fmla="*/ 495066 h 495066"/>
                <a:gd name="connsiteX0" fmla="*/ 0 w 2590800"/>
                <a:gd name="connsiteY0" fmla="*/ 495066 h 495066"/>
                <a:gd name="connsiteX1" fmla="*/ 0 w 2590800"/>
                <a:gd name="connsiteY1" fmla="*/ 0 h 495066"/>
                <a:gd name="connsiteX2" fmla="*/ 1112520 w 2590800"/>
                <a:gd name="connsiteY2" fmla="*/ 333606 h 495066"/>
                <a:gd name="connsiteX3" fmla="*/ 2590800 w 2590800"/>
                <a:gd name="connsiteY3" fmla="*/ 495066 h 495066"/>
                <a:gd name="connsiteX4" fmla="*/ 0 w 2590800"/>
                <a:gd name="connsiteY4" fmla="*/ 495066 h 495066"/>
                <a:gd name="connsiteX0" fmla="*/ 0 w 2590800"/>
                <a:gd name="connsiteY0" fmla="*/ 495066 h 495066"/>
                <a:gd name="connsiteX1" fmla="*/ 0 w 2590800"/>
                <a:gd name="connsiteY1" fmla="*/ 0 h 495066"/>
                <a:gd name="connsiteX2" fmla="*/ 1112520 w 2590800"/>
                <a:gd name="connsiteY2" fmla="*/ 333606 h 495066"/>
                <a:gd name="connsiteX3" fmla="*/ 2590800 w 2590800"/>
                <a:gd name="connsiteY3" fmla="*/ 495066 h 495066"/>
                <a:gd name="connsiteX4" fmla="*/ 0 w 2590800"/>
                <a:gd name="connsiteY4" fmla="*/ 495066 h 495066"/>
                <a:gd name="connsiteX0" fmla="*/ 0 w 2590800"/>
                <a:gd name="connsiteY0" fmla="*/ 495066 h 495066"/>
                <a:gd name="connsiteX1" fmla="*/ 0 w 2590800"/>
                <a:gd name="connsiteY1" fmla="*/ 0 h 495066"/>
                <a:gd name="connsiteX2" fmla="*/ 1112520 w 2590800"/>
                <a:gd name="connsiteY2" fmla="*/ 333606 h 495066"/>
                <a:gd name="connsiteX3" fmla="*/ 2590800 w 2590800"/>
                <a:gd name="connsiteY3" fmla="*/ 495066 h 495066"/>
                <a:gd name="connsiteX4" fmla="*/ 0 w 2590800"/>
                <a:gd name="connsiteY4" fmla="*/ 495066 h 495066"/>
                <a:gd name="connsiteX0" fmla="*/ 0 w 2590800"/>
                <a:gd name="connsiteY0" fmla="*/ 495066 h 495066"/>
                <a:gd name="connsiteX1" fmla="*/ 0 w 2590800"/>
                <a:gd name="connsiteY1" fmla="*/ 0 h 495066"/>
                <a:gd name="connsiteX2" fmla="*/ 990600 w 2590800"/>
                <a:gd name="connsiteY2" fmla="*/ 333606 h 495066"/>
                <a:gd name="connsiteX3" fmla="*/ 2590800 w 2590800"/>
                <a:gd name="connsiteY3" fmla="*/ 495066 h 495066"/>
                <a:gd name="connsiteX4" fmla="*/ 0 w 2590800"/>
                <a:gd name="connsiteY4" fmla="*/ 495066 h 495066"/>
                <a:gd name="connsiteX0" fmla="*/ 0 w 2590800"/>
                <a:gd name="connsiteY0" fmla="*/ 495066 h 495066"/>
                <a:gd name="connsiteX1" fmla="*/ 0 w 2590800"/>
                <a:gd name="connsiteY1" fmla="*/ 0 h 495066"/>
                <a:gd name="connsiteX2" fmla="*/ 990600 w 2590800"/>
                <a:gd name="connsiteY2" fmla="*/ 333606 h 495066"/>
                <a:gd name="connsiteX3" fmla="*/ 2590800 w 2590800"/>
                <a:gd name="connsiteY3" fmla="*/ 495066 h 495066"/>
                <a:gd name="connsiteX4" fmla="*/ 0 w 2590800"/>
                <a:gd name="connsiteY4" fmla="*/ 495066 h 495066"/>
                <a:gd name="connsiteX0" fmla="*/ 0 w 2590800"/>
                <a:gd name="connsiteY0" fmla="*/ 495066 h 495066"/>
                <a:gd name="connsiteX1" fmla="*/ 0 w 2590800"/>
                <a:gd name="connsiteY1" fmla="*/ 0 h 495066"/>
                <a:gd name="connsiteX2" fmla="*/ 990600 w 2590800"/>
                <a:gd name="connsiteY2" fmla="*/ 333606 h 495066"/>
                <a:gd name="connsiteX3" fmla="*/ 2590800 w 2590800"/>
                <a:gd name="connsiteY3" fmla="*/ 495066 h 495066"/>
                <a:gd name="connsiteX4" fmla="*/ 0 w 2590800"/>
                <a:gd name="connsiteY4" fmla="*/ 495066 h 495066"/>
                <a:gd name="connsiteX0" fmla="*/ 0 w 2590800"/>
                <a:gd name="connsiteY0" fmla="*/ 495066 h 495066"/>
                <a:gd name="connsiteX1" fmla="*/ 0 w 2590800"/>
                <a:gd name="connsiteY1" fmla="*/ 0 h 495066"/>
                <a:gd name="connsiteX2" fmla="*/ 724017 w 2590800"/>
                <a:gd name="connsiteY2" fmla="*/ 335987 h 495066"/>
                <a:gd name="connsiteX3" fmla="*/ 2590800 w 2590800"/>
                <a:gd name="connsiteY3" fmla="*/ 495066 h 495066"/>
                <a:gd name="connsiteX4" fmla="*/ 0 w 2590800"/>
                <a:gd name="connsiteY4" fmla="*/ 495066 h 495066"/>
                <a:gd name="connsiteX0" fmla="*/ 0 w 2590800"/>
                <a:gd name="connsiteY0" fmla="*/ 495066 h 495066"/>
                <a:gd name="connsiteX1" fmla="*/ 0 w 2590800"/>
                <a:gd name="connsiteY1" fmla="*/ 0 h 495066"/>
                <a:gd name="connsiteX2" fmla="*/ 724017 w 2590800"/>
                <a:gd name="connsiteY2" fmla="*/ 335987 h 495066"/>
                <a:gd name="connsiteX3" fmla="*/ 2590800 w 2590800"/>
                <a:gd name="connsiteY3" fmla="*/ 495066 h 495066"/>
                <a:gd name="connsiteX4" fmla="*/ 0 w 2590800"/>
                <a:gd name="connsiteY4" fmla="*/ 495066 h 495066"/>
                <a:gd name="connsiteX0" fmla="*/ 0 w 2590800"/>
                <a:gd name="connsiteY0" fmla="*/ 495066 h 495066"/>
                <a:gd name="connsiteX1" fmla="*/ 0 w 2590800"/>
                <a:gd name="connsiteY1" fmla="*/ 0 h 495066"/>
                <a:gd name="connsiteX2" fmla="*/ 724017 w 2590800"/>
                <a:gd name="connsiteY2" fmla="*/ 335987 h 495066"/>
                <a:gd name="connsiteX3" fmla="*/ 2590800 w 2590800"/>
                <a:gd name="connsiteY3" fmla="*/ 495066 h 495066"/>
                <a:gd name="connsiteX4" fmla="*/ 0 w 2590800"/>
                <a:gd name="connsiteY4" fmla="*/ 495066 h 495066"/>
                <a:gd name="connsiteX0" fmla="*/ 0 w 2590800"/>
                <a:gd name="connsiteY0" fmla="*/ 495066 h 495066"/>
                <a:gd name="connsiteX1" fmla="*/ 0 w 2590800"/>
                <a:gd name="connsiteY1" fmla="*/ 0 h 495066"/>
                <a:gd name="connsiteX2" fmla="*/ 724017 w 2590800"/>
                <a:gd name="connsiteY2" fmla="*/ 335987 h 495066"/>
                <a:gd name="connsiteX3" fmla="*/ 2590800 w 2590800"/>
                <a:gd name="connsiteY3" fmla="*/ 495066 h 495066"/>
                <a:gd name="connsiteX4" fmla="*/ 0 w 2590800"/>
                <a:gd name="connsiteY4" fmla="*/ 495066 h 495066"/>
                <a:gd name="connsiteX0" fmla="*/ 0 w 2590800"/>
                <a:gd name="connsiteY0" fmla="*/ 495066 h 495066"/>
                <a:gd name="connsiteX1" fmla="*/ 0 w 2590800"/>
                <a:gd name="connsiteY1" fmla="*/ 0 h 495066"/>
                <a:gd name="connsiteX2" fmla="*/ 724017 w 2590800"/>
                <a:gd name="connsiteY2" fmla="*/ 335987 h 495066"/>
                <a:gd name="connsiteX3" fmla="*/ 2590800 w 2590800"/>
                <a:gd name="connsiteY3" fmla="*/ 495066 h 495066"/>
                <a:gd name="connsiteX4" fmla="*/ 0 w 2590800"/>
                <a:gd name="connsiteY4" fmla="*/ 495066 h 495066"/>
                <a:gd name="connsiteX0" fmla="*/ 0 w 2590800"/>
                <a:gd name="connsiteY0" fmla="*/ 495066 h 495066"/>
                <a:gd name="connsiteX1" fmla="*/ 0 w 2590800"/>
                <a:gd name="connsiteY1" fmla="*/ 0 h 495066"/>
                <a:gd name="connsiteX2" fmla="*/ 724017 w 2590800"/>
                <a:gd name="connsiteY2" fmla="*/ 335987 h 495066"/>
                <a:gd name="connsiteX3" fmla="*/ 2590800 w 2590800"/>
                <a:gd name="connsiteY3" fmla="*/ 495066 h 495066"/>
                <a:gd name="connsiteX4" fmla="*/ 0 w 2590800"/>
                <a:gd name="connsiteY4" fmla="*/ 495066 h 495066"/>
                <a:gd name="connsiteX0" fmla="*/ 0 w 2590800"/>
                <a:gd name="connsiteY0" fmla="*/ 495066 h 495066"/>
                <a:gd name="connsiteX1" fmla="*/ 0 w 2590800"/>
                <a:gd name="connsiteY1" fmla="*/ 0 h 495066"/>
                <a:gd name="connsiteX2" fmla="*/ 724017 w 2590800"/>
                <a:gd name="connsiteY2" fmla="*/ 335987 h 495066"/>
                <a:gd name="connsiteX3" fmla="*/ 2590800 w 2590800"/>
                <a:gd name="connsiteY3" fmla="*/ 495066 h 495066"/>
                <a:gd name="connsiteX4" fmla="*/ 0 w 2590800"/>
                <a:gd name="connsiteY4" fmla="*/ 495066 h 495066"/>
                <a:gd name="connsiteX0" fmla="*/ 0 w 2590800"/>
                <a:gd name="connsiteY0" fmla="*/ 495066 h 495066"/>
                <a:gd name="connsiteX1" fmla="*/ 0 w 2590800"/>
                <a:gd name="connsiteY1" fmla="*/ 0 h 495066"/>
                <a:gd name="connsiteX2" fmla="*/ 514699 w 2590800"/>
                <a:gd name="connsiteY2" fmla="*/ 378787 h 495066"/>
                <a:gd name="connsiteX3" fmla="*/ 2590800 w 2590800"/>
                <a:gd name="connsiteY3" fmla="*/ 495066 h 495066"/>
                <a:gd name="connsiteX4" fmla="*/ 0 w 2590800"/>
                <a:gd name="connsiteY4" fmla="*/ 495066 h 495066"/>
                <a:gd name="connsiteX0" fmla="*/ 0 w 2590800"/>
                <a:gd name="connsiteY0" fmla="*/ 495066 h 495066"/>
                <a:gd name="connsiteX1" fmla="*/ 0 w 2590800"/>
                <a:gd name="connsiteY1" fmla="*/ 0 h 495066"/>
                <a:gd name="connsiteX2" fmla="*/ 514699 w 2590800"/>
                <a:gd name="connsiteY2" fmla="*/ 378787 h 495066"/>
                <a:gd name="connsiteX3" fmla="*/ 2590800 w 2590800"/>
                <a:gd name="connsiteY3" fmla="*/ 495066 h 495066"/>
                <a:gd name="connsiteX4" fmla="*/ 0 w 2590800"/>
                <a:gd name="connsiteY4" fmla="*/ 495066 h 495066"/>
                <a:gd name="connsiteX0" fmla="*/ 0 w 2590800"/>
                <a:gd name="connsiteY0" fmla="*/ 495066 h 495066"/>
                <a:gd name="connsiteX1" fmla="*/ 0 w 2590800"/>
                <a:gd name="connsiteY1" fmla="*/ 0 h 495066"/>
                <a:gd name="connsiteX2" fmla="*/ 514699 w 2590800"/>
                <a:gd name="connsiteY2" fmla="*/ 378787 h 495066"/>
                <a:gd name="connsiteX3" fmla="*/ 2590800 w 2590800"/>
                <a:gd name="connsiteY3" fmla="*/ 495066 h 495066"/>
                <a:gd name="connsiteX4" fmla="*/ 0 w 2590800"/>
                <a:gd name="connsiteY4" fmla="*/ 495066 h 495066"/>
                <a:gd name="connsiteX0" fmla="*/ 0 w 2590800"/>
                <a:gd name="connsiteY0" fmla="*/ 495066 h 495066"/>
                <a:gd name="connsiteX1" fmla="*/ 0 w 2590800"/>
                <a:gd name="connsiteY1" fmla="*/ 0 h 495066"/>
                <a:gd name="connsiteX2" fmla="*/ 514699 w 2590800"/>
                <a:gd name="connsiteY2" fmla="*/ 378787 h 495066"/>
                <a:gd name="connsiteX3" fmla="*/ 2590800 w 2590800"/>
                <a:gd name="connsiteY3" fmla="*/ 495066 h 495066"/>
                <a:gd name="connsiteX4" fmla="*/ 0 w 2590800"/>
                <a:gd name="connsiteY4" fmla="*/ 495066 h 495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0800" h="495066">
                  <a:moveTo>
                    <a:pt x="0" y="495066"/>
                  </a:moveTo>
                  <a:lnTo>
                    <a:pt x="0" y="0"/>
                  </a:lnTo>
                  <a:cubicBezTo>
                    <a:pt x="24672" y="56461"/>
                    <a:pt x="109042" y="235246"/>
                    <a:pt x="514699" y="378787"/>
                  </a:cubicBezTo>
                  <a:cubicBezTo>
                    <a:pt x="785442" y="452402"/>
                    <a:pt x="1286673" y="489824"/>
                    <a:pt x="2590800" y="495066"/>
                  </a:cubicBezTo>
                  <a:lnTo>
                    <a:pt x="0" y="49506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54000" rIns="72000" bIns="72000" numCol="1" spcCol="0" rtlCol="0" fromWordArt="0" anchor="ctr" anchorCtr="0" forceAA="0" compatLnSpc="1">
              <a:prstTxWarp prst="textNoShape">
                <a:avLst/>
              </a:prstTxWarp>
              <a:normAutofit fontScale="25000" lnSpcReduction="20000"/>
            </a:bodyPr>
            <a:lstStyle/>
            <a:p>
              <a:pPr algn="ctr"/>
              <a:r>
                <a:rPr lang="en-GB" sz="3600">
                  <a:solidFill>
                    <a:schemeClr val="bg1"/>
                  </a:solidFill>
                </a:rPr>
                <a:t>1</a:t>
              </a:r>
            </a:p>
          </p:txBody>
        </p:sp>
      </p:grpSp>
      <p:pic>
        <p:nvPicPr>
          <p:cNvPr id="24" name="Picture 23" descr="nhs_ppt_trust_trees.png"/>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035936" y="4157039"/>
            <a:ext cx="2620673" cy="863533"/>
          </a:xfrm>
          <a:prstGeom prst="rect">
            <a:avLst/>
          </a:prstGeom>
        </p:spPr>
      </p:pic>
      <p:sp>
        <p:nvSpPr>
          <p:cNvPr id="2" name="Title 1"/>
          <p:cNvSpPr>
            <a:spLocks noGrp="1"/>
          </p:cNvSpPr>
          <p:nvPr userDrawn="1">
            <p:ph type="ctrTitle"/>
          </p:nvPr>
        </p:nvSpPr>
        <p:spPr>
          <a:xfrm>
            <a:off x="335360" y="4725145"/>
            <a:ext cx="8040816" cy="1550767"/>
          </a:xfrm>
          <a:ln>
            <a:noFill/>
          </a:ln>
        </p:spPr>
        <p:txBody>
          <a:bodyPr lIns="79200" bIns="0" anchor="b"/>
          <a:lstStyle>
            <a:lvl1pPr algn="l">
              <a:lnSpc>
                <a:spcPct val="95000"/>
              </a:lnSpc>
              <a:defRPr b="1">
                <a:solidFill>
                  <a:schemeClr val="accent1"/>
                </a:solidFill>
              </a:defRPr>
            </a:lvl1pPr>
          </a:lstStyle>
          <a:p>
            <a:r>
              <a:rPr lang="en-US"/>
              <a:t>Click to edit Master title style</a:t>
            </a:r>
            <a:endParaRPr lang="en-GB"/>
          </a:p>
        </p:txBody>
      </p:sp>
      <p:pic>
        <p:nvPicPr>
          <p:cNvPr id="22" name="Picture 21"/>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9192054" y="245264"/>
            <a:ext cx="2642081" cy="855113"/>
          </a:xfrm>
          <a:prstGeom prst="rect">
            <a:avLst/>
          </a:prstGeom>
        </p:spPr>
      </p:pic>
      <p:pic>
        <p:nvPicPr>
          <p:cNvPr id="32" name="Picture 31" descr="nhs_ppt_bwh.png"/>
          <p:cNvPicPr>
            <a:picLocks noChangeAspect="1"/>
          </p:cNvPicPr>
          <p:nvPr userDrawn="1"/>
        </p:nvPicPr>
        <p:blipFill rotWithShape="1">
          <a:blip r:embed="rId5" cstate="screen">
            <a:extLst>
              <a:ext uri="{28A0092B-C50C-407E-A947-70E740481C1C}">
                <a14:useLocalDpi xmlns:a14="http://schemas.microsoft.com/office/drawing/2010/main" val="0"/>
              </a:ext>
            </a:extLst>
          </a:blip>
          <a:srcRect/>
          <a:stretch/>
        </p:blipFill>
        <p:spPr>
          <a:xfrm>
            <a:off x="8610600" y="6248400"/>
            <a:ext cx="3475571" cy="564953"/>
          </a:xfrm>
          <a:prstGeom prst="rect">
            <a:avLst/>
          </a:prstGeom>
        </p:spPr>
      </p:pic>
      <p:sp>
        <p:nvSpPr>
          <p:cNvPr id="33" name="Subtitle 2"/>
          <p:cNvSpPr>
            <a:spLocks noGrp="1"/>
          </p:cNvSpPr>
          <p:nvPr userDrawn="1">
            <p:ph type="subTitle" idx="1"/>
          </p:nvPr>
        </p:nvSpPr>
        <p:spPr>
          <a:xfrm>
            <a:off x="335360" y="6213563"/>
            <a:ext cx="8040944" cy="575495"/>
          </a:xfrm>
        </p:spPr>
        <p:txBody>
          <a:bodyPr wrap="none" lIns="108000">
            <a:normAutofit/>
          </a:bodyPr>
          <a:lstStyle>
            <a:lvl1pPr marL="0" indent="0" algn="l">
              <a:lnSpc>
                <a:spcPct val="95000"/>
              </a:lnSpc>
              <a:spcBef>
                <a:spcPts val="0"/>
              </a:spcBef>
              <a:buNone/>
              <a:defRPr sz="30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24001800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155F0-A6D4-C39B-394F-0B16E9C9CE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D1860F-B260-57CE-E12B-2C94860319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745C9F-D94D-E5D3-B73A-20621FA536D5}"/>
              </a:ext>
            </a:extLst>
          </p:cNvPr>
          <p:cNvSpPr>
            <a:spLocks noGrp="1"/>
          </p:cNvSpPr>
          <p:nvPr>
            <p:ph type="dt" sz="half" idx="10"/>
          </p:nvPr>
        </p:nvSpPr>
        <p:spPr/>
        <p:txBody>
          <a:bodyPr/>
          <a:lstStyle/>
          <a:p>
            <a:fld id="{579F6069-8263-4296-913A-BC2234E8D32B}" type="datetime1">
              <a:rPr lang="en-US" smtClean="0"/>
              <a:t>1/29/2026</a:t>
            </a:fld>
            <a:endParaRPr lang="en-US"/>
          </a:p>
        </p:txBody>
      </p:sp>
      <p:sp>
        <p:nvSpPr>
          <p:cNvPr id="5" name="Footer Placeholder 4">
            <a:extLst>
              <a:ext uri="{FF2B5EF4-FFF2-40B4-BE49-F238E27FC236}">
                <a16:creationId xmlns:a16="http://schemas.microsoft.com/office/drawing/2014/main" id="{E5FAB243-BB42-966A-4708-15C9B11D6885}"/>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D5C3A3BD-2CC5-03D3-4CD6-E31A55BA2D23}"/>
              </a:ext>
            </a:extLst>
          </p:cNvPr>
          <p:cNvSpPr>
            <a:spLocks noGrp="1"/>
          </p:cNvSpPr>
          <p:nvPr>
            <p:ph type="sldNum" sz="quarter" idx="12"/>
          </p:nvPr>
        </p:nvSpPr>
        <p:spPr/>
        <p:txBody>
          <a:bodyPr/>
          <a:lstStyle/>
          <a:p>
            <a:fld id="{C68AC1EC-23E2-4F0E-A5A4-674EC8DB954E}" type="slidenum">
              <a:rPr lang="en-US" smtClean="0"/>
              <a:t>‹#›</a:t>
            </a:fld>
            <a:endParaRPr lang="en-US"/>
          </a:p>
        </p:txBody>
      </p:sp>
    </p:spTree>
    <p:extLst>
      <p:ext uri="{BB962C8B-B14F-4D97-AF65-F5344CB8AC3E}">
        <p14:creationId xmlns:p14="http://schemas.microsoft.com/office/powerpoint/2010/main" val="39580541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atin typeface="Segoe UI" panose="020B0502040204020203" pitchFamily="34" charset="0"/>
                <a:cs typeface="Segoe UI" panose="020B0502040204020203" pitchFamily="34" charset="0"/>
              </a:defRPr>
            </a:lvl1pPr>
          </a:lstStyle>
          <a:p>
            <a:r>
              <a:rPr lang="en-US" dirty="0"/>
              <a:t>Click to edit Master title style</a:t>
            </a:r>
            <a:endParaRPr lang="en-GB"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atin typeface="Segoe UI" panose="020B0502040204020203" pitchFamily="34" charset="0"/>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23260715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8"/>
            <a:ext cx="10515600" cy="1325563"/>
          </a:xfrm>
          <a:prstGeom prst="rect">
            <a:avLst/>
          </a:prstGeom>
        </p:spPr>
        <p:txBody>
          <a:bodyPr/>
          <a:lstStyle>
            <a:lvl1pPr>
              <a:defRPr>
                <a:latin typeface="Segoe UI" panose="020B0502040204020203" pitchFamily="34" charset="0"/>
                <a:cs typeface="Segoe UI" panose="020B0502040204020203" pitchFamily="34" charset="0"/>
              </a:defRPr>
            </a:lvl1p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lvl1pPr algn="l">
              <a:defRPr>
                <a:latin typeface="Segoe UI" panose="020B0502040204020203" pitchFamily="34" charset="0"/>
                <a:cs typeface="Segoe UI" panose="020B0502040204020203" pitchFamily="34" charset="0"/>
              </a:defRPr>
            </a:lvl1pPr>
            <a:lvl2pPr algn="l">
              <a:defRPr>
                <a:latin typeface="Segoe UI" panose="020B0502040204020203" pitchFamily="34" charset="0"/>
                <a:cs typeface="Segoe UI" panose="020B0502040204020203" pitchFamily="34" charset="0"/>
              </a:defRPr>
            </a:lvl2pPr>
            <a:lvl3pPr algn="l">
              <a:defRPr>
                <a:latin typeface="Segoe UI" panose="020B0502040204020203" pitchFamily="34" charset="0"/>
                <a:cs typeface="Segoe UI" panose="020B0502040204020203" pitchFamily="34" charset="0"/>
              </a:defRPr>
            </a:lvl3pPr>
            <a:lvl4pPr algn="l">
              <a:defRPr>
                <a:latin typeface="Segoe UI" panose="020B0502040204020203" pitchFamily="34" charset="0"/>
                <a:cs typeface="Segoe UI" panose="020B0502040204020203" pitchFamily="34" charset="0"/>
              </a:defRPr>
            </a:lvl4pPr>
            <a:lvl5pPr algn="l">
              <a:defRPr>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225669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6"/>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2598841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E3800-DA12-6F45-A295-D8A99FF299F6}"/>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749C381-4EF4-598C-B95F-C2F7ABD0AA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EF9C9FD-3EDF-5C86-19DD-DD38BB7E1E52}"/>
              </a:ext>
            </a:extLst>
          </p:cNvPr>
          <p:cNvSpPr>
            <a:spLocks noGrp="1"/>
          </p:cNvSpPr>
          <p:nvPr>
            <p:ph type="dt" sz="half" idx="10"/>
          </p:nvPr>
        </p:nvSpPr>
        <p:spPr/>
        <p:txBody>
          <a:bodyPr/>
          <a:lstStyle/>
          <a:p>
            <a:fld id="{8AEB77D2-8C1B-4E05-A22B-130CF4800721}" type="datetimeFigureOut">
              <a:rPr lang="en-GB" smtClean="0"/>
              <a:t>29/01/2026</a:t>
            </a:fld>
            <a:endParaRPr lang="en-GB"/>
          </a:p>
        </p:txBody>
      </p:sp>
      <p:sp>
        <p:nvSpPr>
          <p:cNvPr id="5" name="Footer Placeholder 4">
            <a:extLst>
              <a:ext uri="{FF2B5EF4-FFF2-40B4-BE49-F238E27FC236}">
                <a16:creationId xmlns:a16="http://schemas.microsoft.com/office/drawing/2014/main" id="{2002D21F-F112-9FA8-7AB8-FE694BB2171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1BF9E41-776D-9F9D-3876-D6F67F1A48E4}"/>
              </a:ext>
            </a:extLst>
          </p:cNvPr>
          <p:cNvSpPr>
            <a:spLocks noGrp="1"/>
          </p:cNvSpPr>
          <p:nvPr>
            <p:ph type="sldNum" sz="quarter" idx="12"/>
          </p:nvPr>
        </p:nvSpPr>
        <p:spPr/>
        <p:txBody>
          <a:bodyPr/>
          <a:lstStyle/>
          <a:p>
            <a:fld id="{FD94929A-0E38-4102-BDBF-0C937DCABA90}" type="slidenum">
              <a:rPr lang="en-GB" smtClean="0"/>
              <a:t>‹#›</a:t>
            </a:fld>
            <a:endParaRPr lang="en-GB"/>
          </a:p>
        </p:txBody>
      </p:sp>
    </p:spTree>
    <p:extLst>
      <p:ext uri="{BB962C8B-B14F-4D97-AF65-F5344CB8AC3E}">
        <p14:creationId xmlns:p14="http://schemas.microsoft.com/office/powerpoint/2010/main" val="38463163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8"/>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5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825625"/>
            <a:ext cx="515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287197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8"/>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40319"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9" y="2505075"/>
            <a:ext cx="5158316"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91703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8"/>
            <a:ext cx="10515600" cy="13255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22397419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71957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717" y="987428"/>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40319"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3878100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717" y="987428"/>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40319"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648476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8"/>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689029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2" y="365125"/>
            <a:ext cx="76835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315817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atin typeface="Segoe UI" panose="020B0502040204020203" pitchFamily="34" charset="0"/>
                <a:cs typeface="Segoe UI" panose="020B0502040204020203" pitchFamily="34" charset="0"/>
              </a:defRPr>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atin typeface="Segoe UI" panose="020B0502040204020203" pitchFamily="34" charset="0"/>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22038567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8"/>
            <a:ext cx="10515600" cy="1325563"/>
          </a:xfrm>
          <a:prstGeom prst="rect">
            <a:avLst/>
          </a:prstGeom>
        </p:spPr>
        <p:txBody>
          <a:bodyPr/>
          <a:lstStyle>
            <a:lvl1pPr>
              <a:defRPr>
                <a:latin typeface="Segoe UI" panose="020B0502040204020203" pitchFamily="34" charset="0"/>
                <a:cs typeface="Segoe UI" panose="020B0502040204020203" pitchFamily="34" charset="0"/>
              </a:defRPr>
            </a:lvl1p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lvl1pPr algn="l">
              <a:defRPr>
                <a:latin typeface="Segoe UI" panose="020B0502040204020203" pitchFamily="34" charset="0"/>
                <a:cs typeface="Segoe UI" panose="020B0502040204020203" pitchFamily="34" charset="0"/>
              </a:defRPr>
            </a:lvl1pPr>
            <a:lvl2pPr algn="l">
              <a:defRPr>
                <a:latin typeface="Segoe UI" panose="020B0502040204020203" pitchFamily="34" charset="0"/>
                <a:cs typeface="Segoe UI" panose="020B0502040204020203" pitchFamily="34" charset="0"/>
              </a:defRPr>
            </a:lvl2pPr>
            <a:lvl3pPr algn="l">
              <a:defRPr>
                <a:latin typeface="Segoe UI" panose="020B0502040204020203" pitchFamily="34" charset="0"/>
                <a:cs typeface="Segoe UI" panose="020B0502040204020203" pitchFamily="34" charset="0"/>
              </a:defRPr>
            </a:lvl3pPr>
            <a:lvl4pPr algn="l">
              <a:defRPr>
                <a:latin typeface="Segoe UI" panose="020B0502040204020203" pitchFamily="34" charset="0"/>
                <a:cs typeface="Segoe UI" panose="020B0502040204020203" pitchFamily="34" charset="0"/>
              </a:defRPr>
            </a:lvl4pPr>
            <a:lvl5pPr algn="l">
              <a:defRPr>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49833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24E7A-B106-DA73-953E-C47D1C311B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20438C3-C7D1-44E3-CDA0-8D3B449A2F8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610A2E-33E1-AB01-5EDB-80058651E0C1}"/>
              </a:ext>
            </a:extLst>
          </p:cNvPr>
          <p:cNvSpPr>
            <a:spLocks noGrp="1"/>
          </p:cNvSpPr>
          <p:nvPr>
            <p:ph type="dt" sz="half" idx="10"/>
          </p:nvPr>
        </p:nvSpPr>
        <p:spPr/>
        <p:txBody>
          <a:bodyPr/>
          <a:lstStyle/>
          <a:p>
            <a:fld id="{8AEB77D2-8C1B-4E05-A22B-130CF4800721}" type="datetimeFigureOut">
              <a:rPr lang="en-GB" smtClean="0"/>
              <a:t>29/01/2026</a:t>
            </a:fld>
            <a:endParaRPr lang="en-GB"/>
          </a:p>
        </p:txBody>
      </p:sp>
      <p:sp>
        <p:nvSpPr>
          <p:cNvPr id="5" name="Footer Placeholder 4">
            <a:extLst>
              <a:ext uri="{FF2B5EF4-FFF2-40B4-BE49-F238E27FC236}">
                <a16:creationId xmlns:a16="http://schemas.microsoft.com/office/drawing/2014/main" id="{8B9ADCC8-CCE9-5060-8E92-DE8A2278A81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3807ADC-A84F-7509-BFCE-DD571FC47F44}"/>
              </a:ext>
            </a:extLst>
          </p:cNvPr>
          <p:cNvSpPr>
            <a:spLocks noGrp="1"/>
          </p:cNvSpPr>
          <p:nvPr>
            <p:ph type="sldNum" sz="quarter" idx="12"/>
          </p:nvPr>
        </p:nvSpPr>
        <p:spPr/>
        <p:txBody>
          <a:bodyPr/>
          <a:lstStyle/>
          <a:p>
            <a:fld id="{FD94929A-0E38-4102-BDBF-0C937DCABA90}" type="slidenum">
              <a:rPr lang="en-GB" smtClean="0"/>
              <a:t>‹#›</a:t>
            </a:fld>
            <a:endParaRPr lang="en-GB"/>
          </a:p>
        </p:txBody>
      </p:sp>
    </p:spTree>
    <p:extLst>
      <p:ext uri="{BB962C8B-B14F-4D97-AF65-F5344CB8AC3E}">
        <p14:creationId xmlns:p14="http://schemas.microsoft.com/office/powerpoint/2010/main" val="9693146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a:prstGeom prst="rect">
            <a:avLst/>
          </a:prstGeom>
        </p:spPr>
        <p:txBody>
          <a:bodyPr anchor="b"/>
          <a:lstStyle>
            <a:lvl1pPr>
              <a:defRPr sz="6000">
                <a:latin typeface="Segoe UI" panose="020B0502040204020203" pitchFamily="34" charset="0"/>
                <a:cs typeface="Segoe UI" panose="020B0502040204020203" pitchFamily="34" charset="0"/>
              </a:defRPr>
            </a:lvl1pPr>
          </a:lstStyle>
          <a:p>
            <a:r>
              <a:rPr lang="en-US"/>
              <a:t>Click to edit Master title style</a:t>
            </a:r>
            <a:endParaRPr lang="en-GB"/>
          </a:p>
        </p:txBody>
      </p:sp>
      <p:sp>
        <p:nvSpPr>
          <p:cNvPr id="3" name="Text Placeholder 2"/>
          <p:cNvSpPr>
            <a:spLocks noGrp="1"/>
          </p:cNvSpPr>
          <p:nvPr>
            <p:ph type="body" idx="1"/>
          </p:nvPr>
        </p:nvSpPr>
        <p:spPr>
          <a:xfrm>
            <a:off x="831851" y="4589466"/>
            <a:ext cx="10515600" cy="1500187"/>
          </a:xfrm>
          <a:prstGeom prst="rect">
            <a:avLst/>
          </a:prstGeom>
        </p:spPr>
        <p:txBody>
          <a:bodyPr/>
          <a:lstStyle>
            <a:lvl1pPr marL="0" indent="0" algn="l">
              <a:buNone/>
              <a:defRPr sz="2400">
                <a:latin typeface="Segoe UI" panose="020B0502040204020203" pitchFamily="34" charset="0"/>
                <a:cs typeface="Segoe UI" panose="020B0502040204020203" pitchFamily="34" charset="0"/>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4838708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8"/>
            <a:ext cx="10515600" cy="1325563"/>
          </a:xfrm>
          <a:prstGeom prst="rect">
            <a:avLst/>
          </a:prstGeom>
        </p:spPr>
        <p:txBody>
          <a:bodyPr/>
          <a:lstStyle>
            <a:lvl1pPr algn="l">
              <a:defRPr>
                <a:latin typeface="Segoe UI" panose="020B0502040204020203" pitchFamily="34" charset="0"/>
                <a:cs typeface="Segoe UI" panose="020B0502040204020203" pitchFamily="34" charset="0"/>
              </a:defRPr>
            </a:lvl1pPr>
          </a:lstStyle>
          <a:p>
            <a:r>
              <a:rPr lang="en-US"/>
              <a:t>Click to edit Master title style</a:t>
            </a:r>
            <a:endParaRPr lang="en-GB"/>
          </a:p>
        </p:txBody>
      </p:sp>
      <p:sp>
        <p:nvSpPr>
          <p:cNvPr id="3" name="Content Placeholder 2"/>
          <p:cNvSpPr>
            <a:spLocks noGrp="1"/>
          </p:cNvSpPr>
          <p:nvPr>
            <p:ph sz="half" idx="1"/>
          </p:nvPr>
        </p:nvSpPr>
        <p:spPr>
          <a:xfrm>
            <a:off x="838200" y="1825625"/>
            <a:ext cx="5156200" cy="4351338"/>
          </a:xfrm>
          <a:prstGeom prst="rect">
            <a:avLst/>
          </a:prstGeom>
        </p:spPr>
        <p:txBody>
          <a:bodyPr/>
          <a:lstStyle>
            <a:lvl1pPr algn="l">
              <a:defRPr>
                <a:latin typeface="Segoe UI" panose="020B0502040204020203" pitchFamily="34" charset="0"/>
                <a:cs typeface="Segoe UI" panose="020B0502040204020203" pitchFamily="34" charset="0"/>
              </a:defRPr>
            </a:lvl1pPr>
            <a:lvl2pPr algn="l">
              <a:defRPr>
                <a:latin typeface="Segoe UI" panose="020B0502040204020203" pitchFamily="34" charset="0"/>
                <a:cs typeface="Segoe UI" panose="020B0502040204020203" pitchFamily="34" charset="0"/>
              </a:defRPr>
            </a:lvl2pPr>
            <a:lvl3pPr algn="l">
              <a:defRPr>
                <a:latin typeface="Segoe UI" panose="020B0502040204020203" pitchFamily="34" charset="0"/>
                <a:cs typeface="Segoe UI" panose="020B0502040204020203" pitchFamily="34" charset="0"/>
              </a:defRPr>
            </a:lvl3pPr>
            <a:lvl4pPr algn="l">
              <a:defRPr>
                <a:latin typeface="Segoe UI" panose="020B0502040204020203" pitchFamily="34" charset="0"/>
                <a:cs typeface="Segoe UI" panose="020B0502040204020203" pitchFamily="34" charset="0"/>
              </a:defRPr>
            </a:lvl4pPr>
            <a:lvl5pPr algn="l">
              <a:defRPr>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825625"/>
            <a:ext cx="5156200" cy="4351338"/>
          </a:xfrm>
          <a:prstGeom prst="rect">
            <a:avLst/>
          </a:prstGeom>
        </p:spPr>
        <p:txBody>
          <a:bodyPr/>
          <a:lstStyle>
            <a:lvl1pPr algn="l">
              <a:defRPr>
                <a:latin typeface="Segoe UI" panose="020B0502040204020203" pitchFamily="34" charset="0"/>
                <a:cs typeface="Segoe UI" panose="020B0502040204020203" pitchFamily="34" charset="0"/>
              </a:defRPr>
            </a:lvl1pPr>
            <a:lvl2pPr algn="l">
              <a:defRPr>
                <a:latin typeface="Segoe UI" panose="020B0502040204020203" pitchFamily="34" charset="0"/>
                <a:cs typeface="Segoe UI" panose="020B0502040204020203" pitchFamily="34" charset="0"/>
              </a:defRPr>
            </a:lvl2pPr>
            <a:lvl3pPr algn="l">
              <a:defRPr>
                <a:latin typeface="Segoe UI" panose="020B0502040204020203" pitchFamily="34" charset="0"/>
                <a:cs typeface="Segoe UI" panose="020B0502040204020203" pitchFamily="34" charset="0"/>
              </a:defRPr>
            </a:lvl3pPr>
            <a:lvl4pPr algn="l">
              <a:defRPr>
                <a:latin typeface="Segoe UI" panose="020B0502040204020203" pitchFamily="34" charset="0"/>
                <a:cs typeface="Segoe UI" panose="020B0502040204020203" pitchFamily="34" charset="0"/>
              </a:defRPr>
            </a:lvl4pPr>
            <a:lvl5pPr algn="l">
              <a:defRPr>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839485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8"/>
            <a:ext cx="10515600" cy="1325563"/>
          </a:xfrm>
          <a:prstGeom prst="rect">
            <a:avLst/>
          </a:prstGeom>
        </p:spPr>
        <p:txBody>
          <a:bodyPr/>
          <a:lstStyle>
            <a:lvl1pPr>
              <a:defRPr>
                <a:latin typeface="Segoe UI" panose="020B0502040204020203" pitchFamily="34" charset="0"/>
                <a:cs typeface="Segoe UI" panose="020B0502040204020203" pitchFamily="34" charset="0"/>
              </a:defRPr>
            </a:lvl1pPr>
          </a:lstStyle>
          <a:p>
            <a:r>
              <a:rPr lang="en-US"/>
              <a:t>Click to edit Master title style</a:t>
            </a:r>
            <a:endParaRPr lang="en-GB"/>
          </a:p>
        </p:txBody>
      </p:sp>
      <p:sp>
        <p:nvSpPr>
          <p:cNvPr id="3" name="Text Placeholder 2"/>
          <p:cNvSpPr>
            <a:spLocks noGrp="1"/>
          </p:cNvSpPr>
          <p:nvPr>
            <p:ph type="body" idx="1"/>
          </p:nvPr>
        </p:nvSpPr>
        <p:spPr>
          <a:xfrm>
            <a:off x="840319" y="1681163"/>
            <a:ext cx="5158316" cy="823912"/>
          </a:xfrm>
          <a:prstGeom prst="rect">
            <a:avLst/>
          </a:prstGeom>
        </p:spPr>
        <p:txBody>
          <a:bodyPr anchor="b"/>
          <a:lstStyle>
            <a:lvl1pPr marL="0" indent="0" algn="l">
              <a:buNone/>
              <a:defRPr sz="2400" b="1">
                <a:latin typeface="Segoe UI" panose="020B0502040204020203" pitchFamily="34" charset="0"/>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40319" y="2505075"/>
            <a:ext cx="5158316" cy="3684588"/>
          </a:xfrm>
          <a:prstGeom prst="rect">
            <a:avLst/>
          </a:prstGeom>
        </p:spPr>
        <p:txBody>
          <a:bodyPr/>
          <a:lstStyle>
            <a:lvl1pPr algn="l">
              <a:defRPr>
                <a:latin typeface="Segoe UI" panose="020B0502040204020203" pitchFamily="34" charset="0"/>
                <a:cs typeface="Segoe UI" panose="020B0502040204020203" pitchFamily="34" charset="0"/>
              </a:defRPr>
            </a:lvl1pPr>
            <a:lvl2pPr algn="l">
              <a:defRPr>
                <a:latin typeface="Segoe UI" panose="020B0502040204020203" pitchFamily="34" charset="0"/>
                <a:cs typeface="Segoe UI" panose="020B0502040204020203" pitchFamily="34" charset="0"/>
              </a:defRPr>
            </a:lvl2pPr>
            <a:lvl3pPr algn="l">
              <a:defRPr>
                <a:latin typeface="Segoe UI" panose="020B0502040204020203" pitchFamily="34" charset="0"/>
                <a:cs typeface="Segoe UI" panose="020B0502040204020203" pitchFamily="34" charset="0"/>
              </a:defRPr>
            </a:lvl3pPr>
            <a:lvl4pPr algn="l">
              <a:defRPr>
                <a:latin typeface="Segoe UI" panose="020B0502040204020203" pitchFamily="34" charset="0"/>
                <a:cs typeface="Segoe UI" panose="020B0502040204020203" pitchFamily="34" charset="0"/>
              </a:defRPr>
            </a:lvl4pPr>
            <a:lvl5pPr algn="l">
              <a:defRPr>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717" cy="823912"/>
          </a:xfrm>
          <a:prstGeom prst="rect">
            <a:avLst/>
          </a:prstGeom>
        </p:spPr>
        <p:txBody>
          <a:bodyPr anchor="b"/>
          <a:lstStyle>
            <a:lvl1pPr marL="0" indent="0">
              <a:buNone/>
              <a:defRPr sz="2400" b="1">
                <a:latin typeface="Segoe UI" panose="020B0502040204020203" pitchFamily="34" charset="0"/>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a:prstGeom prst="rect">
            <a:avLst/>
          </a:prstGeom>
        </p:spPr>
        <p:txBody>
          <a:bodyPr/>
          <a:lstStyle>
            <a:lvl1pPr algn="l">
              <a:defRPr>
                <a:latin typeface="Segoe UI" panose="020B0502040204020203" pitchFamily="34" charset="0"/>
                <a:cs typeface="Segoe UI" panose="020B0502040204020203" pitchFamily="34" charset="0"/>
              </a:defRPr>
            </a:lvl1pPr>
            <a:lvl2pPr algn="l">
              <a:defRPr>
                <a:latin typeface="Segoe UI" panose="020B0502040204020203" pitchFamily="34" charset="0"/>
                <a:cs typeface="Segoe UI" panose="020B0502040204020203" pitchFamily="34" charset="0"/>
              </a:defRPr>
            </a:lvl2pPr>
            <a:lvl3pPr algn="l">
              <a:defRPr>
                <a:latin typeface="Segoe UI" panose="020B0502040204020203" pitchFamily="34" charset="0"/>
                <a:cs typeface="Segoe UI" panose="020B0502040204020203" pitchFamily="34" charset="0"/>
              </a:defRPr>
            </a:lvl3pPr>
            <a:lvl4pPr algn="l">
              <a:defRPr>
                <a:latin typeface="Segoe UI" panose="020B0502040204020203" pitchFamily="34" charset="0"/>
                <a:cs typeface="Segoe UI" panose="020B0502040204020203" pitchFamily="34" charset="0"/>
              </a:defRPr>
            </a:lvl4pPr>
            <a:lvl5pPr algn="l">
              <a:defRPr>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677822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8"/>
            <a:ext cx="10515600" cy="1325563"/>
          </a:xfrm>
          <a:prstGeom prst="rect">
            <a:avLst/>
          </a:prstGeom>
        </p:spPr>
        <p:txBody>
          <a:bodyPr/>
          <a:lstStyle>
            <a:lvl1pPr>
              <a:defRPr>
                <a:latin typeface="Segoe UI" panose="020B0502040204020203" pitchFamily="34" charset="0"/>
                <a:cs typeface="Segoe UI" panose="020B0502040204020203" pitchFamily="34" charset="0"/>
              </a:defRPr>
            </a:lvl1pPr>
          </a:lstStyle>
          <a:p>
            <a:r>
              <a:rPr lang="en-US"/>
              <a:t>Click to edit Master title style</a:t>
            </a:r>
            <a:endParaRPr lang="en-GB"/>
          </a:p>
        </p:txBody>
      </p:sp>
    </p:spTree>
    <p:extLst>
      <p:ext uri="{BB962C8B-B14F-4D97-AF65-F5344CB8AC3E}">
        <p14:creationId xmlns:p14="http://schemas.microsoft.com/office/powerpoint/2010/main" val="42404311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51013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717" y="987428"/>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40319"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9636684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717" y="987428"/>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40319"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525235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8"/>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619301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2" y="365125"/>
            <a:ext cx="76835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080832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99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8" name="Picture 7"/>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237384" y="6469634"/>
            <a:ext cx="2717323" cy="304967"/>
          </a:xfrm>
          <a:prstGeom prst="rect">
            <a:avLst/>
          </a:prstGeom>
          <a:noFill/>
          <a:ln>
            <a:noFill/>
          </a:ln>
        </p:spPr>
      </p:pic>
      <p:pic>
        <p:nvPicPr>
          <p:cNvPr id="9" name="Picture 8"/>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7256" y="3856184"/>
            <a:ext cx="6337048" cy="3035507"/>
          </a:xfrm>
          <a:prstGeom prst="rect">
            <a:avLst/>
          </a:prstGeom>
          <a:noFill/>
          <a:ln>
            <a:noFill/>
          </a:ln>
        </p:spPr>
      </p:pic>
      <p:pic>
        <p:nvPicPr>
          <p:cNvPr id="10" name="Picture 9" descr="NUH col A4 WHIT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11016" y="21897"/>
            <a:ext cx="5080984" cy="813323"/>
          </a:xfrm>
          <a:prstGeom prst="rect">
            <a:avLst/>
          </a:prstGeom>
        </p:spPr>
      </p:pic>
      <p:sp>
        <p:nvSpPr>
          <p:cNvPr id="2" name="Title 1"/>
          <p:cNvSpPr>
            <a:spLocks noGrp="1"/>
          </p:cNvSpPr>
          <p:nvPr>
            <p:ph type="ctrTitle"/>
          </p:nvPr>
        </p:nvSpPr>
        <p:spPr>
          <a:xfrm>
            <a:off x="914400" y="1314546"/>
            <a:ext cx="10363200" cy="1470025"/>
          </a:xfrm>
        </p:spPr>
        <p:txBody>
          <a:bodyPr/>
          <a:lstStyle>
            <a:lvl1pPr>
              <a:defRPr>
                <a:solidFill>
                  <a:schemeClr val="bg1"/>
                </a:solidFill>
                <a:latin typeface="Arial"/>
                <a:cs typeface="Arial"/>
              </a:defRPr>
            </a:lvl1pPr>
          </a:lstStyle>
          <a:p>
            <a:r>
              <a:rPr lang="en-GB" dirty="0"/>
              <a:t>Click to edit Master title style</a:t>
            </a:r>
            <a:endParaRPr lang="en-US" dirty="0"/>
          </a:p>
        </p:txBody>
      </p:sp>
      <p:sp>
        <p:nvSpPr>
          <p:cNvPr id="3" name="Subtitle 2"/>
          <p:cNvSpPr>
            <a:spLocks noGrp="1"/>
          </p:cNvSpPr>
          <p:nvPr>
            <p:ph type="subTitle" idx="1"/>
          </p:nvPr>
        </p:nvSpPr>
        <p:spPr>
          <a:xfrm>
            <a:off x="1828800" y="3201167"/>
            <a:ext cx="8534400" cy="947500"/>
          </a:xfrm>
        </p:spPr>
        <p:txBody>
          <a:bodyPr>
            <a:normAutofit/>
          </a:bodyPr>
          <a:lstStyle>
            <a:lvl1pPr marL="0" indent="0" algn="ctr">
              <a:buNone/>
              <a:defRPr sz="2800" b="1">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Tree>
    <p:extLst>
      <p:ext uri="{BB962C8B-B14F-4D97-AF65-F5344CB8AC3E}">
        <p14:creationId xmlns:p14="http://schemas.microsoft.com/office/powerpoint/2010/main" val="1752416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88176-17C4-F822-9D9F-B185547605C3}"/>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57AEA26-BC7A-72A9-31E6-51A892F6FA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6792B97-B19E-E41E-E0DD-3C5DBEC0BDF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F23C2F6-7645-8C76-7E96-3E1C85894193}"/>
              </a:ext>
            </a:extLst>
          </p:cNvPr>
          <p:cNvSpPr>
            <a:spLocks noGrp="1"/>
          </p:cNvSpPr>
          <p:nvPr>
            <p:ph type="dt" sz="half" idx="10"/>
          </p:nvPr>
        </p:nvSpPr>
        <p:spPr/>
        <p:txBody>
          <a:bodyPr/>
          <a:lstStyle/>
          <a:p>
            <a:fld id="{8AEB77D2-8C1B-4E05-A22B-130CF4800721}" type="datetimeFigureOut">
              <a:rPr lang="en-GB" smtClean="0"/>
              <a:t>29/01/2026</a:t>
            </a:fld>
            <a:endParaRPr lang="en-GB"/>
          </a:p>
        </p:txBody>
      </p:sp>
      <p:sp>
        <p:nvSpPr>
          <p:cNvPr id="6" name="Footer Placeholder 5">
            <a:extLst>
              <a:ext uri="{FF2B5EF4-FFF2-40B4-BE49-F238E27FC236}">
                <a16:creationId xmlns:a16="http://schemas.microsoft.com/office/drawing/2014/main" id="{33E6E7A3-C892-F5F4-484B-8DBB2AAEFB4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540F00-3EC3-4A8B-DFDB-C408C1995B95}"/>
              </a:ext>
            </a:extLst>
          </p:cNvPr>
          <p:cNvSpPr>
            <a:spLocks noGrp="1"/>
          </p:cNvSpPr>
          <p:nvPr>
            <p:ph type="sldNum" sz="quarter" idx="12"/>
          </p:nvPr>
        </p:nvSpPr>
        <p:spPr/>
        <p:txBody>
          <a:bodyPr/>
          <a:lstStyle/>
          <a:p>
            <a:fld id="{FD94929A-0E38-4102-BDBF-0C937DCABA90}" type="slidenum">
              <a:rPr lang="en-GB" smtClean="0"/>
              <a:t>‹#›</a:t>
            </a:fld>
            <a:endParaRPr lang="en-GB"/>
          </a:p>
        </p:txBody>
      </p:sp>
    </p:spTree>
    <p:extLst>
      <p:ext uri="{BB962C8B-B14F-4D97-AF65-F5344CB8AC3E}">
        <p14:creationId xmlns:p14="http://schemas.microsoft.com/office/powerpoint/2010/main" val="10920778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99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8" name="Picture 7"/>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237384" y="6469634"/>
            <a:ext cx="2717323" cy="304967"/>
          </a:xfrm>
          <a:prstGeom prst="rect">
            <a:avLst/>
          </a:prstGeom>
          <a:noFill/>
          <a:ln>
            <a:noFill/>
          </a:ln>
        </p:spPr>
      </p:pic>
      <p:pic>
        <p:nvPicPr>
          <p:cNvPr id="9" name="Picture 8"/>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8573" y="5843154"/>
            <a:ext cx="2060420" cy="986961"/>
          </a:xfrm>
          <a:prstGeom prst="rect">
            <a:avLst/>
          </a:prstGeom>
          <a:noFill/>
          <a:ln>
            <a:noFill/>
          </a:ln>
        </p:spPr>
      </p:pic>
      <p:sp>
        <p:nvSpPr>
          <p:cNvPr id="3" name="Content Placeholder 2"/>
          <p:cNvSpPr>
            <a:spLocks noGrp="1"/>
          </p:cNvSpPr>
          <p:nvPr>
            <p:ph idx="1"/>
          </p:nvPr>
        </p:nvSpPr>
        <p:spPr>
          <a:xfrm>
            <a:off x="289984" y="336890"/>
            <a:ext cx="11607800" cy="5398751"/>
          </a:xfrm>
        </p:spPr>
        <p:txBody>
          <a:bodyPr/>
          <a:lstStyle>
            <a:lvl1pPr>
              <a:defRPr>
                <a:solidFill>
                  <a:srgbClr val="FFFFFF"/>
                </a:solidFill>
                <a:latin typeface="Arial"/>
                <a:cs typeface="Arial"/>
              </a:defRPr>
            </a:lvl1pPr>
            <a:lvl2pPr>
              <a:defRPr>
                <a:solidFill>
                  <a:srgbClr val="FFFFFF"/>
                </a:solidFill>
                <a:latin typeface="Arial"/>
                <a:cs typeface="Arial"/>
              </a:defRPr>
            </a:lvl2pPr>
            <a:lvl3pPr>
              <a:defRPr>
                <a:solidFill>
                  <a:srgbClr val="FFFFFF"/>
                </a:solidFill>
                <a:latin typeface="Arial"/>
                <a:cs typeface="Arial"/>
              </a:defRPr>
            </a:lvl3pPr>
            <a:lvl4pPr>
              <a:defRPr>
                <a:solidFill>
                  <a:srgbClr val="FFFFFF"/>
                </a:solidFill>
                <a:latin typeface="Arial"/>
                <a:cs typeface="Arial"/>
              </a:defRPr>
            </a:lvl4pPr>
            <a:lvl5pPr>
              <a:defRPr>
                <a:solidFill>
                  <a:srgbClr val="FFFFFF"/>
                </a:solidFill>
                <a:latin typeface="Arial"/>
                <a:cs typeface="Arial"/>
              </a:defRPr>
            </a:lvl5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25182472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10" y="2130433"/>
            <a:ext cx="10363201"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3" y="3886203"/>
            <a:ext cx="8534400" cy="1752600"/>
          </a:xfrm>
        </p:spPr>
        <p:txBody>
          <a:bodyPr/>
          <a:lstStyle>
            <a:lvl1pPr marL="0" indent="0" algn="ctr">
              <a:buNone/>
              <a:defRPr>
                <a:solidFill>
                  <a:schemeClr val="tx1">
                    <a:tint val="75000"/>
                  </a:schemeClr>
                </a:solidFill>
              </a:defRPr>
            </a:lvl1pPr>
            <a:lvl2pPr marL="400762" indent="0" algn="ctr">
              <a:buNone/>
              <a:defRPr>
                <a:solidFill>
                  <a:schemeClr val="tx1">
                    <a:tint val="75000"/>
                  </a:schemeClr>
                </a:solidFill>
              </a:defRPr>
            </a:lvl2pPr>
            <a:lvl3pPr marL="801526" indent="0" algn="ctr">
              <a:buNone/>
              <a:defRPr>
                <a:solidFill>
                  <a:schemeClr val="tx1">
                    <a:tint val="75000"/>
                  </a:schemeClr>
                </a:solidFill>
              </a:defRPr>
            </a:lvl3pPr>
            <a:lvl4pPr marL="1202289" indent="0" algn="ctr">
              <a:buNone/>
              <a:defRPr>
                <a:solidFill>
                  <a:schemeClr val="tx1">
                    <a:tint val="75000"/>
                  </a:schemeClr>
                </a:solidFill>
              </a:defRPr>
            </a:lvl4pPr>
            <a:lvl5pPr marL="1603051" indent="0" algn="ctr">
              <a:buNone/>
              <a:defRPr>
                <a:solidFill>
                  <a:schemeClr val="tx1">
                    <a:tint val="75000"/>
                  </a:schemeClr>
                </a:solidFill>
              </a:defRPr>
            </a:lvl5pPr>
            <a:lvl6pPr marL="2003814" indent="0" algn="ctr">
              <a:buNone/>
              <a:defRPr>
                <a:solidFill>
                  <a:schemeClr val="tx1">
                    <a:tint val="75000"/>
                  </a:schemeClr>
                </a:solidFill>
              </a:defRPr>
            </a:lvl6pPr>
            <a:lvl7pPr marL="2404577" indent="0" algn="ctr">
              <a:buNone/>
              <a:defRPr>
                <a:solidFill>
                  <a:schemeClr val="tx1">
                    <a:tint val="75000"/>
                  </a:schemeClr>
                </a:solidFill>
              </a:defRPr>
            </a:lvl7pPr>
            <a:lvl8pPr marL="2805340" indent="0" algn="ctr">
              <a:buNone/>
              <a:defRPr>
                <a:solidFill>
                  <a:schemeClr val="tx1">
                    <a:tint val="75000"/>
                  </a:schemeClr>
                </a:solidFill>
              </a:defRPr>
            </a:lvl8pPr>
            <a:lvl9pPr marL="3206103"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a:xfrm>
            <a:off x="609601" y="6356356"/>
            <a:ext cx="2844800" cy="365125"/>
          </a:xfrm>
          <a:prstGeom prst="rect">
            <a:avLst/>
          </a:prstGeom>
        </p:spPr>
        <p:txBody>
          <a:bodyPr lIns="80152" tIns="40076" rIns="80152" bIns="40076"/>
          <a:lstStyle/>
          <a:p>
            <a:fld id="{A8CDDCBC-D708-7B42-8249-4014044D6677}" type="datetimeFigureOut">
              <a:rPr lang="en-US" smtClean="0"/>
              <a:t>1/29/2026</a:t>
            </a:fld>
            <a:endParaRPr lang="en-US"/>
          </a:p>
        </p:txBody>
      </p:sp>
      <p:sp>
        <p:nvSpPr>
          <p:cNvPr id="5" name="Footer Placeholder 4"/>
          <p:cNvSpPr>
            <a:spLocks noGrp="1"/>
          </p:cNvSpPr>
          <p:nvPr>
            <p:ph type="ftr" sz="quarter" idx="11"/>
          </p:nvPr>
        </p:nvSpPr>
        <p:spPr>
          <a:xfrm>
            <a:off x="4165604" y="6356356"/>
            <a:ext cx="3860801" cy="365125"/>
          </a:xfrm>
          <a:prstGeom prst="rect">
            <a:avLst/>
          </a:prstGeom>
        </p:spPr>
        <p:txBody>
          <a:bodyPr lIns="80152" tIns="40076" rIns="80152" bIns="40076"/>
          <a:lstStyle/>
          <a:p>
            <a:endParaRPr lang="en-US"/>
          </a:p>
        </p:txBody>
      </p:sp>
      <p:sp>
        <p:nvSpPr>
          <p:cNvPr id="6" name="Slide Number Placeholder 5"/>
          <p:cNvSpPr>
            <a:spLocks noGrp="1"/>
          </p:cNvSpPr>
          <p:nvPr>
            <p:ph type="sldNum" sz="quarter" idx="12"/>
          </p:nvPr>
        </p:nvSpPr>
        <p:spPr>
          <a:xfrm>
            <a:off x="8737601" y="6356356"/>
            <a:ext cx="2844800" cy="365125"/>
          </a:xfrm>
          <a:prstGeom prst="rect">
            <a:avLst/>
          </a:prstGeom>
        </p:spPr>
        <p:txBody>
          <a:bodyPr lIns="80152" tIns="40076" rIns="80152" bIns="40076"/>
          <a:lstStyle/>
          <a:p>
            <a:fld id="{3F8E105B-F064-D946-AADF-80436DF1F532}" type="slidenum">
              <a:rPr lang="en-US" smtClean="0"/>
              <a:t>‹#›</a:t>
            </a:fld>
            <a:endParaRPr lang="en-US"/>
          </a:p>
        </p:txBody>
      </p:sp>
    </p:spTree>
    <p:extLst>
      <p:ext uri="{BB962C8B-B14F-4D97-AF65-F5344CB8AC3E}">
        <p14:creationId xmlns:p14="http://schemas.microsoft.com/office/powerpoint/2010/main" val="9698077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a:xfrm>
            <a:off x="609601" y="6356356"/>
            <a:ext cx="2844800" cy="365125"/>
          </a:xfrm>
          <a:prstGeom prst="rect">
            <a:avLst/>
          </a:prstGeom>
        </p:spPr>
        <p:txBody>
          <a:bodyPr lIns="80152" tIns="40076" rIns="80152" bIns="40076"/>
          <a:lstStyle/>
          <a:p>
            <a:fld id="{A8CDDCBC-D708-7B42-8249-4014044D6677}" type="datetimeFigureOut">
              <a:rPr lang="en-US" smtClean="0"/>
              <a:t>1/29/2026</a:t>
            </a:fld>
            <a:endParaRPr lang="en-US"/>
          </a:p>
        </p:txBody>
      </p:sp>
      <p:sp>
        <p:nvSpPr>
          <p:cNvPr id="5" name="Footer Placeholder 4"/>
          <p:cNvSpPr>
            <a:spLocks noGrp="1"/>
          </p:cNvSpPr>
          <p:nvPr>
            <p:ph type="ftr" sz="quarter" idx="11"/>
          </p:nvPr>
        </p:nvSpPr>
        <p:spPr>
          <a:xfrm>
            <a:off x="4165604" y="6356356"/>
            <a:ext cx="3860801" cy="365125"/>
          </a:xfrm>
          <a:prstGeom prst="rect">
            <a:avLst/>
          </a:prstGeom>
        </p:spPr>
        <p:txBody>
          <a:bodyPr lIns="80152" tIns="40076" rIns="80152" bIns="40076"/>
          <a:lstStyle/>
          <a:p>
            <a:endParaRPr lang="en-US"/>
          </a:p>
        </p:txBody>
      </p:sp>
      <p:sp>
        <p:nvSpPr>
          <p:cNvPr id="6" name="Slide Number Placeholder 5"/>
          <p:cNvSpPr>
            <a:spLocks noGrp="1"/>
          </p:cNvSpPr>
          <p:nvPr>
            <p:ph type="sldNum" sz="quarter" idx="12"/>
          </p:nvPr>
        </p:nvSpPr>
        <p:spPr>
          <a:xfrm>
            <a:off x="8737601" y="6356356"/>
            <a:ext cx="2844800" cy="365125"/>
          </a:xfrm>
          <a:prstGeom prst="rect">
            <a:avLst/>
          </a:prstGeom>
        </p:spPr>
        <p:txBody>
          <a:bodyPr lIns="80152" tIns="40076" rIns="80152" bIns="40076"/>
          <a:lstStyle/>
          <a:p>
            <a:fld id="{3F8E105B-F064-D946-AADF-80436DF1F532}" type="slidenum">
              <a:rPr lang="en-US" smtClean="0"/>
              <a:t>‹#›</a:t>
            </a:fld>
            <a:endParaRPr lang="en-US"/>
          </a:p>
        </p:txBody>
      </p:sp>
    </p:spTree>
    <p:extLst>
      <p:ext uri="{BB962C8B-B14F-4D97-AF65-F5344CB8AC3E}">
        <p14:creationId xmlns:p14="http://schemas.microsoft.com/office/powerpoint/2010/main" val="40867986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94" y="4406902"/>
            <a:ext cx="10363201" cy="1362075"/>
          </a:xfrm>
        </p:spPr>
        <p:txBody>
          <a:bodyPr anchor="t"/>
          <a:lstStyle>
            <a:lvl1pPr algn="l">
              <a:defRPr sz="3500" b="1" cap="all"/>
            </a:lvl1pPr>
          </a:lstStyle>
          <a:p>
            <a:r>
              <a:rPr lang="en-GB"/>
              <a:t>Click to edit Master title style</a:t>
            </a:r>
            <a:endParaRPr lang="en-US"/>
          </a:p>
        </p:txBody>
      </p:sp>
      <p:sp>
        <p:nvSpPr>
          <p:cNvPr id="3" name="Text Placeholder 2"/>
          <p:cNvSpPr>
            <a:spLocks noGrp="1"/>
          </p:cNvSpPr>
          <p:nvPr>
            <p:ph type="body" idx="1"/>
          </p:nvPr>
        </p:nvSpPr>
        <p:spPr>
          <a:xfrm>
            <a:off x="963094" y="2906720"/>
            <a:ext cx="10363201" cy="1500187"/>
          </a:xfrm>
        </p:spPr>
        <p:txBody>
          <a:bodyPr anchor="b"/>
          <a:lstStyle>
            <a:lvl1pPr marL="0" indent="0">
              <a:buNone/>
              <a:defRPr sz="1800">
                <a:solidFill>
                  <a:schemeClr val="tx1">
                    <a:tint val="75000"/>
                  </a:schemeClr>
                </a:solidFill>
              </a:defRPr>
            </a:lvl1pPr>
            <a:lvl2pPr marL="400762" indent="0">
              <a:buNone/>
              <a:defRPr sz="1600">
                <a:solidFill>
                  <a:schemeClr val="tx1">
                    <a:tint val="75000"/>
                  </a:schemeClr>
                </a:solidFill>
              </a:defRPr>
            </a:lvl2pPr>
            <a:lvl3pPr marL="801526" indent="0">
              <a:buNone/>
              <a:defRPr sz="1400">
                <a:solidFill>
                  <a:schemeClr val="tx1">
                    <a:tint val="75000"/>
                  </a:schemeClr>
                </a:solidFill>
              </a:defRPr>
            </a:lvl3pPr>
            <a:lvl4pPr marL="1202289" indent="0">
              <a:buNone/>
              <a:defRPr sz="1200">
                <a:solidFill>
                  <a:schemeClr val="tx1">
                    <a:tint val="75000"/>
                  </a:schemeClr>
                </a:solidFill>
              </a:defRPr>
            </a:lvl4pPr>
            <a:lvl5pPr marL="1603051" indent="0">
              <a:buNone/>
              <a:defRPr sz="1200">
                <a:solidFill>
                  <a:schemeClr val="tx1">
                    <a:tint val="75000"/>
                  </a:schemeClr>
                </a:solidFill>
              </a:defRPr>
            </a:lvl5pPr>
            <a:lvl6pPr marL="2003814" indent="0">
              <a:buNone/>
              <a:defRPr sz="1200">
                <a:solidFill>
                  <a:schemeClr val="tx1">
                    <a:tint val="75000"/>
                  </a:schemeClr>
                </a:solidFill>
              </a:defRPr>
            </a:lvl6pPr>
            <a:lvl7pPr marL="2404577" indent="0">
              <a:buNone/>
              <a:defRPr sz="1200">
                <a:solidFill>
                  <a:schemeClr val="tx1">
                    <a:tint val="75000"/>
                  </a:schemeClr>
                </a:solidFill>
              </a:defRPr>
            </a:lvl7pPr>
            <a:lvl8pPr marL="2805340" indent="0">
              <a:buNone/>
              <a:defRPr sz="1200">
                <a:solidFill>
                  <a:schemeClr val="tx1">
                    <a:tint val="75000"/>
                  </a:schemeClr>
                </a:solidFill>
              </a:defRPr>
            </a:lvl8pPr>
            <a:lvl9pPr marL="3206103" indent="0">
              <a:buNone/>
              <a:defRPr sz="12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609601" y="6356356"/>
            <a:ext cx="2844800" cy="365125"/>
          </a:xfrm>
          <a:prstGeom prst="rect">
            <a:avLst/>
          </a:prstGeom>
        </p:spPr>
        <p:txBody>
          <a:bodyPr lIns="80152" tIns="40076" rIns="80152" bIns="40076"/>
          <a:lstStyle/>
          <a:p>
            <a:fld id="{A8CDDCBC-D708-7B42-8249-4014044D6677}" type="datetimeFigureOut">
              <a:rPr lang="en-US" smtClean="0"/>
              <a:t>1/29/2026</a:t>
            </a:fld>
            <a:endParaRPr lang="en-US"/>
          </a:p>
        </p:txBody>
      </p:sp>
      <p:sp>
        <p:nvSpPr>
          <p:cNvPr id="5" name="Footer Placeholder 4"/>
          <p:cNvSpPr>
            <a:spLocks noGrp="1"/>
          </p:cNvSpPr>
          <p:nvPr>
            <p:ph type="ftr" sz="quarter" idx="11"/>
          </p:nvPr>
        </p:nvSpPr>
        <p:spPr>
          <a:xfrm>
            <a:off x="4165604" y="6356356"/>
            <a:ext cx="3860801" cy="365125"/>
          </a:xfrm>
          <a:prstGeom prst="rect">
            <a:avLst/>
          </a:prstGeom>
        </p:spPr>
        <p:txBody>
          <a:bodyPr lIns="80152" tIns="40076" rIns="80152" bIns="40076"/>
          <a:lstStyle/>
          <a:p>
            <a:endParaRPr lang="en-US"/>
          </a:p>
        </p:txBody>
      </p:sp>
      <p:sp>
        <p:nvSpPr>
          <p:cNvPr id="6" name="Slide Number Placeholder 5"/>
          <p:cNvSpPr>
            <a:spLocks noGrp="1"/>
          </p:cNvSpPr>
          <p:nvPr>
            <p:ph type="sldNum" sz="quarter" idx="12"/>
          </p:nvPr>
        </p:nvSpPr>
        <p:spPr>
          <a:xfrm>
            <a:off x="8737601" y="6356356"/>
            <a:ext cx="2844800" cy="365125"/>
          </a:xfrm>
          <a:prstGeom prst="rect">
            <a:avLst/>
          </a:prstGeom>
        </p:spPr>
        <p:txBody>
          <a:bodyPr lIns="80152" tIns="40076" rIns="80152" bIns="40076"/>
          <a:lstStyle/>
          <a:p>
            <a:fld id="{3F8E105B-F064-D946-AADF-80436DF1F532}" type="slidenum">
              <a:rPr lang="en-US" smtClean="0"/>
              <a:t>‹#›</a:t>
            </a:fld>
            <a:endParaRPr lang="en-US"/>
          </a:p>
        </p:txBody>
      </p:sp>
    </p:spTree>
    <p:extLst>
      <p:ext uri="{BB962C8B-B14F-4D97-AF65-F5344CB8AC3E}">
        <p14:creationId xmlns:p14="http://schemas.microsoft.com/office/powerpoint/2010/main" val="34203992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503771" y="2493966"/>
            <a:ext cx="4436532" cy="7054849"/>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5143505" y="2493966"/>
            <a:ext cx="4436532" cy="7054849"/>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a:xfrm>
            <a:off x="609601" y="6356356"/>
            <a:ext cx="2844800" cy="365125"/>
          </a:xfrm>
          <a:prstGeom prst="rect">
            <a:avLst/>
          </a:prstGeom>
        </p:spPr>
        <p:txBody>
          <a:bodyPr lIns="80152" tIns="40076" rIns="80152" bIns="40076"/>
          <a:lstStyle/>
          <a:p>
            <a:fld id="{A8CDDCBC-D708-7B42-8249-4014044D6677}" type="datetimeFigureOut">
              <a:rPr lang="en-US" smtClean="0"/>
              <a:t>1/29/2026</a:t>
            </a:fld>
            <a:endParaRPr lang="en-US"/>
          </a:p>
        </p:txBody>
      </p:sp>
      <p:sp>
        <p:nvSpPr>
          <p:cNvPr id="6" name="Footer Placeholder 5"/>
          <p:cNvSpPr>
            <a:spLocks noGrp="1"/>
          </p:cNvSpPr>
          <p:nvPr>
            <p:ph type="ftr" sz="quarter" idx="11"/>
          </p:nvPr>
        </p:nvSpPr>
        <p:spPr>
          <a:xfrm>
            <a:off x="4165604" y="6356356"/>
            <a:ext cx="3860801" cy="365125"/>
          </a:xfrm>
          <a:prstGeom prst="rect">
            <a:avLst/>
          </a:prstGeom>
        </p:spPr>
        <p:txBody>
          <a:bodyPr lIns="80152" tIns="40076" rIns="80152" bIns="40076"/>
          <a:lstStyle/>
          <a:p>
            <a:endParaRPr lang="en-US"/>
          </a:p>
        </p:txBody>
      </p:sp>
      <p:sp>
        <p:nvSpPr>
          <p:cNvPr id="7" name="Slide Number Placeholder 6"/>
          <p:cNvSpPr>
            <a:spLocks noGrp="1"/>
          </p:cNvSpPr>
          <p:nvPr>
            <p:ph type="sldNum" sz="quarter" idx="12"/>
          </p:nvPr>
        </p:nvSpPr>
        <p:spPr>
          <a:xfrm>
            <a:off x="8737601" y="6356356"/>
            <a:ext cx="2844800" cy="365125"/>
          </a:xfrm>
          <a:prstGeom prst="rect">
            <a:avLst/>
          </a:prstGeom>
        </p:spPr>
        <p:txBody>
          <a:bodyPr lIns="80152" tIns="40076" rIns="80152" bIns="40076"/>
          <a:lstStyle/>
          <a:p>
            <a:fld id="{3F8E105B-F064-D946-AADF-80436DF1F532}" type="slidenum">
              <a:rPr lang="en-US" smtClean="0"/>
              <a:t>‹#›</a:t>
            </a:fld>
            <a:endParaRPr lang="en-US"/>
          </a:p>
        </p:txBody>
      </p:sp>
    </p:spTree>
    <p:extLst>
      <p:ext uri="{BB962C8B-B14F-4D97-AF65-F5344CB8AC3E}">
        <p14:creationId xmlns:p14="http://schemas.microsoft.com/office/powerpoint/2010/main" val="12690512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9"/>
            <a:ext cx="10972800" cy="1143000"/>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7" y="1535117"/>
            <a:ext cx="5386917" cy="639763"/>
          </a:xfrm>
        </p:spPr>
        <p:txBody>
          <a:bodyPr anchor="b"/>
          <a:lstStyle>
            <a:lvl1pPr marL="0" indent="0">
              <a:buNone/>
              <a:defRPr sz="2100" b="1"/>
            </a:lvl1pPr>
            <a:lvl2pPr marL="400762" indent="0">
              <a:buNone/>
              <a:defRPr sz="1800" b="1"/>
            </a:lvl2pPr>
            <a:lvl3pPr marL="801526" indent="0">
              <a:buNone/>
              <a:defRPr sz="1600" b="1"/>
            </a:lvl3pPr>
            <a:lvl4pPr marL="1202289" indent="0">
              <a:buNone/>
              <a:defRPr sz="1400" b="1"/>
            </a:lvl4pPr>
            <a:lvl5pPr marL="1603051" indent="0">
              <a:buNone/>
              <a:defRPr sz="1400" b="1"/>
            </a:lvl5pPr>
            <a:lvl6pPr marL="2003814" indent="0">
              <a:buNone/>
              <a:defRPr sz="1400" b="1"/>
            </a:lvl6pPr>
            <a:lvl7pPr marL="2404577" indent="0">
              <a:buNone/>
              <a:defRPr sz="1400" b="1"/>
            </a:lvl7pPr>
            <a:lvl8pPr marL="2805340" indent="0">
              <a:buNone/>
              <a:defRPr sz="1400" b="1"/>
            </a:lvl8pPr>
            <a:lvl9pPr marL="3206103" indent="0">
              <a:buNone/>
              <a:defRPr sz="1400" b="1"/>
            </a:lvl9pPr>
          </a:lstStyle>
          <a:p>
            <a:pPr lvl="0"/>
            <a:r>
              <a:rPr lang="en-GB"/>
              <a:t>Click to edit Master text styles</a:t>
            </a:r>
          </a:p>
        </p:txBody>
      </p:sp>
      <p:sp>
        <p:nvSpPr>
          <p:cNvPr id="4" name="Content Placeholder 3"/>
          <p:cNvSpPr>
            <a:spLocks noGrp="1"/>
          </p:cNvSpPr>
          <p:nvPr>
            <p:ph sz="half" idx="2"/>
          </p:nvPr>
        </p:nvSpPr>
        <p:spPr>
          <a:xfrm>
            <a:off x="609607" y="2174879"/>
            <a:ext cx="5386917" cy="3951288"/>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78" y="1535117"/>
            <a:ext cx="5389033" cy="639763"/>
          </a:xfrm>
        </p:spPr>
        <p:txBody>
          <a:bodyPr anchor="b"/>
          <a:lstStyle>
            <a:lvl1pPr marL="0" indent="0">
              <a:buNone/>
              <a:defRPr sz="2100" b="1"/>
            </a:lvl1pPr>
            <a:lvl2pPr marL="400762" indent="0">
              <a:buNone/>
              <a:defRPr sz="1800" b="1"/>
            </a:lvl2pPr>
            <a:lvl3pPr marL="801526" indent="0">
              <a:buNone/>
              <a:defRPr sz="1600" b="1"/>
            </a:lvl3pPr>
            <a:lvl4pPr marL="1202289" indent="0">
              <a:buNone/>
              <a:defRPr sz="1400" b="1"/>
            </a:lvl4pPr>
            <a:lvl5pPr marL="1603051" indent="0">
              <a:buNone/>
              <a:defRPr sz="1400" b="1"/>
            </a:lvl5pPr>
            <a:lvl6pPr marL="2003814" indent="0">
              <a:buNone/>
              <a:defRPr sz="1400" b="1"/>
            </a:lvl6pPr>
            <a:lvl7pPr marL="2404577" indent="0">
              <a:buNone/>
              <a:defRPr sz="1400" b="1"/>
            </a:lvl7pPr>
            <a:lvl8pPr marL="2805340" indent="0">
              <a:buNone/>
              <a:defRPr sz="1400" b="1"/>
            </a:lvl8pPr>
            <a:lvl9pPr marL="3206103" indent="0">
              <a:buNone/>
              <a:defRPr sz="1400" b="1"/>
            </a:lvl9pPr>
          </a:lstStyle>
          <a:p>
            <a:pPr lvl="0"/>
            <a:r>
              <a:rPr lang="en-GB"/>
              <a:t>Click to edit Master text styles</a:t>
            </a:r>
          </a:p>
        </p:txBody>
      </p:sp>
      <p:sp>
        <p:nvSpPr>
          <p:cNvPr id="6" name="Content Placeholder 5"/>
          <p:cNvSpPr>
            <a:spLocks noGrp="1"/>
          </p:cNvSpPr>
          <p:nvPr>
            <p:ph sz="quarter" idx="4"/>
          </p:nvPr>
        </p:nvSpPr>
        <p:spPr>
          <a:xfrm>
            <a:off x="6193378" y="2174879"/>
            <a:ext cx="5389033" cy="3951288"/>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a:xfrm>
            <a:off x="609601" y="6356356"/>
            <a:ext cx="2844800" cy="365125"/>
          </a:xfrm>
          <a:prstGeom prst="rect">
            <a:avLst/>
          </a:prstGeom>
        </p:spPr>
        <p:txBody>
          <a:bodyPr lIns="80152" tIns="40076" rIns="80152" bIns="40076"/>
          <a:lstStyle/>
          <a:p>
            <a:fld id="{A8CDDCBC-D708-7B42-8249-4014044D6677}" type="datetimeFigureOut">
              <a:rPr lang="en-US" smtClean="0"/>
              <a:t>1/29/2026</a:t>
            </a:fld>
            <a:endParaRPr lang="en-US"/>
          </a:p>
        </p:txBody>
      </p:sp>
      <p:sp>
        <p:nvSpPr>
          <p:cNvPr id="8" name="Footer Placeholder 7"/>
          <p:cNvSpPr>
            <a:spLocks noGrp="1"/>
          </p:cNvSpPr>
          <p:nvPr>
            <p:ph type="ftr" sz="quarter" idx="11"/>
          </p:nvPr>
        </p:nvSpPr>
        <p:spPr>
          <a:xfrm>
            <a:off x="4165604" y="6356356"/>
            <a:ext cx="3860801" cy="365125"/>
          </a:xfrm>
          <a:prstGeom prst="rect">
            <a:avLst/>
          </a:prstGeom>
        </p:spPr>
        <p:txBody>
          <a:bodyPr lIns="80152" tIns="40076" rIns="80152" bIns="40076"/>
          <a:lstStyle/>
          <a:p>
            <a:endParaRPr lang="en-US"/>
          </a:p>
        </p:txBody>
      </p:sp>
      <p:sp>
        <p:nvSpPr>
          <p:cNvPr id="9" name="Slide Number Placeholder 8"/>
          <p:cNvSpPr>
            <a:spLocks noGrp="1"/>
          </p:cNvSpPr>
          <p:nvPr>
            <p:ph type="sldNum" sz="quarter" idx="12"/>
          </p:nvPr>
        </p:nvSpPr>
        <p:spPr>
          <a:xfrm>
            <a:off x="8737601" y="6356356"/>
            <a:ext cx="2844800" cy="365125"/>
          </a:xfrm>
          <a:prstGeom prst="rect">
            <a:avLst/>
          </a:prstGeom>
        </p:spPr>
        <p:txBody>
          <a:bodyPr lIns="80152" tIns="40076" rIns="80152" bIns="40076"/>
          <a:lstStyle/>
          <a:p>
            <a:fld id="{3F8E105B-F064-D946-AADF-80436DF1F532}" type="slidenum">
              <a:rPr lang="en-US" smtClean="0"/>
              <a:t>‹#›</a:t>
            </a:fld>
            <a:endParaRPr lang="en-US"/>
          </a:p>
        </p:txBody>
      </p:sp>
    </p:spTree>
    <p:extLst>
      <p:ext uri="{BB962C8B-B14F-4D97-AF65-F5344CB8AC3E}">
        <p14:creationId xmlns:p14="http://schemas.microsoft.com/office/powerpoint/2010/main" val="1447526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a:xfrm>
            <a:off x="609601" y="6356356"/>
            <a:ext cx="2844800" cy="365125"/>
          </a:xfrm>
          <a:prstGeom prst="rect">
            <a:avLst/>
          </a:prstGeom>
        </p:spPr>
        <p:txBody>
          <a:bodyPr lIns="80152" tIns="40076" rIns="80152" bIns="40076"/>
          <a:lstStyle/>
          <a:p>
            <a:fld id="{A8CDDCBC-D708-7B42-8249-4014044D6677}" type="datetimeFigureOut">
              <a:rPr lang="en-US" smtClean="0"/>
              <a:t>1/29/2026</a:t>
            </a:fld>
            <a:endParaRPr lang="en-US"/>
          </a:p>
        </p:txBody>
      </p:sp>
      <p:sp>
        <p:nvSpPr>
          <p:cNvPr id="4" name="Footer Placeholder 3"/>
          <p:cNvSpPr>
            <a:spLocks noGrp="1"/>
          </p:cNvSpPr>
          <p:nvPr>
            <p:ph type="ftr" sz="quarter" idx="11"/>
          </p:nvPr>
        </p:nvSpPr>
        <p:spPr>
          <a:xfrm>
            <a:off x="4165604" y="6356356"/>
            <a:ext cx="3860801" cy="365125"/>
          </a:xfrm>
          <a:prstGeom prst="rect">
            <a:avLst/>
          </a:prstGeom>
        </p:spPr>
        <p:txBody>
          <a:bodyPr lIns="80152" tIns="40076" rIns="80152" bIns="40076"/>
          <a:lstStyle/>
          <a:p>
            <a:endParaRPr lang="en-US"/>
          </a:p>
        </p:txBody>
      </p:sp>
      <p:sp>
        <p:nvSpPr>
          <p:cNvPr id="5" name="Slide Number Placeholder 4"/>
          <p:cNvSpPr>
            <a:spLocks noGrp="1"/>
          </p:cNvSpPr>
          <p:nvPr>
            <p:ph type="sldNum" sz="quarter" idx="12"/>
          </p:nvPr>
        </p:nvSpPr>
        <p:spPr>
          <a:xfrm>
            <a:off x="8737601" y="6356356"/>
            <a:ext cx="2844800" cy="365125"/>
          </a:xfrm>
          <a:prstGeom prst="rect">
            <a:avLst/>
          </a:prstGeom>
        </p:spPr>
        <p:txBody>
          <a:bodyPr lIns="80152" tIns="40076" rIns="80152" bIns="40076"/>
          <a:lstStyle/>
          <a:p>
            <a:fld id="{3F8E105B-F064-D946-AADF-80436DF1F532}" type="slidenum">
              <a:rPr lang="en-US" smtClean="0"/>
              <a:t>‹#›</a:t>
            </a:fld>
            <a:endParaRPr lang="en-US"/>
          </a:p>
        </p:txBody>
      </p:sp>
    </p:spTree>
    <p:extLst>
      <p:ext uri="{BB962C8B-B14F-4D97-AF65-F5344CB8AC3E}">
        <p14:creationId xmlns:p14="http://schemas.microsoft.com/office/powerpoint/2010/main" val="39131063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1" y="6356356"/>
            <a:ext cx="2844800" cy="365125"/>
          </a:xfrm>
          <a:prstGeom prst="rect">
            <a:avLst/>
          </a:prstGeom>
        </p:spPr>
        <p:txBody>
          <a:bodyPr lIns="80152" tIns="40076" rIns="80152" bIns="40076"/>
          <a:lstStyle/>
          <a:p>
            <a:fld id="{A8CDDCBC-D708-7B42-8249-4014044D6677}" type="datetimeFigureOut">
              <a:rPr lang="en-US" smtClean="0"/>
              <a:t>1/29/2026</a:t>
            </a:fld>
            <a:endParaRPr lang="en-US"/>
          </a:p>
        </p:txBody>
      </p:sp>
      <p:sp>
        <p:nvSpPr>
          <p:cNvPr id="3" name="Footer Placeholder 2"/>
          <p:cNvSpPr>
            <a:spLocks noGrp="1"/>
          </p:cNvSpPr>
          <p:nvPr>
            <p:ph type="ftr" sz="quarter" idx="11"/>
          </p:nvPr>
        </p:nvSpPr>
        <p:spPr>
          <a:xfrm>
            <a:off x="4165604" y="6356356"/>
            <a:ext cx="3860801" cy="365125"/>
          </a:xfrm>
          <a:prstGeom prst="rect">
            <a:avLst/>
          </a:prstGeom>
        </p:spPr>
        <p:txBody>
          <a:bodyPr lIns="80152" tIns="40076" rIns="80152" bIns="40076"/>
          <a:lstStyle/>
          <a:p>
            <a:endParaRPr lang="en-US"/>
          </a:p>
        </p:txBody>
      </p:sp>
      <p:sp>
        <p:nvSpPr>
          <p:cNvPr id="4" name="Slide Number Placeholder 3"/>
          <p:cNvSpPr>
            <a:spLocks noGrp="1"/>
          </p:cNvSpPr>
          <p:nvPr>
            <p:ph type="sldNum" sz="quarter" idx="12"/>
          </p:nvPr>
        </p:nvSpPr>
        <p:spPr>
          <a:xfrm>
            <a:off x="8737601" y="6356356"/>
            <a:ext cx="2844800" cy="365125"/>
          </a:xfrm>
          <a:prstGeom prst="rect">
            <a:avLst/>
          </a:prstGeom>
        </p:spPr>
        <p:txBody>
          <a:bodyPr lIns="80152" tIns="40076" rIns="80152" bIns="40076"/>
          <a:lstStyle/>
          <a:p>
            <a:fld id="{3F8E105B-F064-D946-AADF-80436DF1F532}" type="slidenum">
              <a:rPr lang="en-US" smtClean="0"/>
              <a:t>‹#›</a:t>
            </a:fld>
            <a:endParaRPr lang="en-US"/>
          </a:p>
        </p:txBody>
      </p:sp>
    </p:spTree>
    <p:extLst>
      <p:ext uri="{BB962C8B-B14F-4D97-AF65-F5344CB8AC3E}">
        <p14:creationId xmlns:p14="http://schemas.microsoft.com/office/powerpoint/2010/main" val="277405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609601" y="6356356"/>
            <a:ext cx="2844800" cy="365125"/>
          </a:xfrm>
          <a:prstGeom prst="rect">
            <a:avLst/>
          </a:prstGeom>
        </p:spPr>
        <p:txBody>
          <a:bodyPr lIns="80152" tIns="40076" rIns="80152" bIns="40076"/>
          <a:lstStyle/>
          <a:p>
            <a:fld id="{A8CDDCBC-D708-7B42-8249-4014044D6677}" type="datetimeFigureOut">
              <a:rPr lang="en-US" smtClean="0"/>
              <a:t>1/29/2026</a:t>
            </a:fld>
            <a:endParaRPr lang="en-US"/>
          </a:p>
        </p:txBody>
      </p:sp>
      <p:sp>
        <p:nvSpPr>
          <p:cNvPr id="5" name="Footer Placeholder 4"/>
          <p:cNvSpPr>
            <a:spLocks noGrp="1"/>
          </p:cNvSpPr>
          <p:nvPr>
            <p:ph type="ftr" sz="quarter" idx="11"/>
          </p:nvPr>
        </p:nvSpPr>
        <p:spPr>
          <a:xfrm>
            <a:off x="4165604" y="6356356"/>
            <a:ext cx="3860801" cy="365125"/>
          </a:xfrm>
          <a:prstGeom prst="rect">
            <a:avLst/>
          </a:prstGeom>
        </p:spPr>
        <p:txBody>
          <a:bodyPr lIns="80152" tIns="40076" rIns="80152" bIns="40076"/>
          <a:lstStyle/>
          <a:p>
            <a:endParaRPr lang="en-US"/>
          </a:p>
        </p:txBody>
      </p:sp>
      <p:sp>
        <p:nvSpPr>
          <p:cNvPr id="6" name="Slide Number Placeholder 5"/>
          <p:cNvSpPr>
            <a:spLocks noGrp="1"/>
          </p:cNvSpPr>
          <p:nvPr>
            <p:ph type="sldNum" sz="quarter" idx="12"/>
          </p:nvPr>
        </p:nvSpPr>
        <p:spPr>
          <a:xfrm>
            <a:off x="8737601" y="6356356"/>
            <a:ext cx="2844800" cy="365125"/>
          </a:xfrm>
          <a:prstGeom prst="rect">
            <a:avLst/>
          </a:prstGeom>
        </p:spPr>
        <p:txBody>
          <a:bodyPr lIns="80152" tIns="40076" rIns="80152" bIns="40076"/>
          <a:lstStyle/>
          <a:p>
            <a:fld id="{3F8E105B-F064-D946-AADF-80436DF1F532}" type="slidenum">
              <a:rPr lang="en-US" smtClean="0"/>
              <a:t>‹#›</a:t>
            </a:fld>
            <a:endParaRPr lang="en-US"/>
          </a:p>
        </p:txBody>
      </p:sp>
    </p:spTree>
    <p:extLst>
      <p:ext uri="{BB962C8B-B14F-4D97-AF65-F5344CB8AC3E}">
        <p14:creationId xmlns:p14="http://schemas.microsoft.com/office/powerpoint/2010/main" val="40033645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7BAE7CA7-C1DF-4179-B62E-82E2AB380ED3}" type="datetimeFigureOut">
              <a:rPr lang="en-GB" smtClean="0"/>
              <a:t>29/01/2026</a:t>
            </a:fld>
            <a:endParaRPr lang="en-GB"/>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572F9364-A1AE-484E-9E24-0D2580F3ED32}" type="slidenum">
              <a:rPr lang="en-GB" smtClean="0"/>
              <a:t>‹#›</a:t>
            </a:fld>
            <a:endParaRPr lang="en-GB"/>
          </a:p>
        </p:txBody>
      </p:sp>
    </p:spTree>
    <p:extLst>
      <p:ext uri="{BB962C8B-B14F-4D97-AF65-F5344CB8AC3E}">
        <p14:creationId xmlns:p14="http://schemas.microsoft.com/office/powerpoint/2010/main" val="3624874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E9EBC-9B54-8294-D8BB-F57006BFE2A9}"/>
              </a:ext>
            </a:extLst>
          </p:cNvPr>
          <p:cNvSpPr>
            <a:spLocks noGrp="1"/>
          </p:cNvSpPr>
          <p:nvPr>
            <p:ph type="title"/>
          </p:nvPr>
        </p:nvSpPr>
        <p:spPr>
          <a:xfrm>
            <a:off x="839788" y="365125"/>
            <a:ext cx="10515600" cy="1325563"/>
          </a:xfrm>
        </p:spPr>
        <p:txBody>
          <a:bodyPr/>
          <a:lstStyle>
            <a:lvl1pPr>
              <a:defRPr>
                <a:solidFill>
                  <a:schemeClr val="bg1"/>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64DF1EF-8780-FD49-A784-548C894808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31AB1F-0B30-B5A9-C9F2-1375268E55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FAD7F58-49A9-707B-68F5-362E71C779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4869E0-A176-294C-7D76-B60499524C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0E36D7F-94B2-C5F6-7DFC-8050605077A5}"/>
              </a:ext>
            </a:extLst>
          </p:cNvPr>
          <p:cNvSpPr>
            <a:spLocks noGrp="1"/>
          </p:cNvSpPr>
          <p:nvPr>
            <p:ph type="dt" sz="half" idx="10"/>
          </p:nvPr>
        </p:nvSpPr>
        <p:spPr/>
        <p:txBody>
          <a:bodyPr/>
          <a:lstStyle/>
          <a:p>
            <a:fld id="{8AEB77D2-8C1B-4E05-A22B-130CF4800721}" type="datetimeFigureOut">
              <a:rPr lang="en-GB" smtClean="0"/>
              <a:t>29/01/2026</a:t>
            </a:fld>
            <a:endParaRPr lang="en-GB"/>
          </a:p>
        </p:txBody>
      </p:sp>
      <p:sp>
        <p:nvSpPr>
          <p:cNvPr id="8" name="Footer Placeholder 7">
            <a:extLst>
              <a:ext uri="{FF2B5EF4-FFF2-40B4-BE49-F238E27FC236}">
                <a16:creationId xmlns:a16="http://schemas.microsoft.com/office/drawing/2014/main" id="{8EC31416-AFE4-6402-6C7C-B70FE98AB8A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69FDF16-E874-95E7-9DC6-13BA5D5E2FA5}"/>
              </a:ext>
            </a:extLst>
          </p:cNvPr>
          <p:cNvSpPr>
            <a:spLocks noGrp="1"/>
          </p:cNvSpPr>
          <p:nvPr>
            <p:ph type="sldNum" sz="quarter" idx="12"/>
          </p:nvPr>
        </p:nvSpPr>
        <p:spPr/>
        <p:txBody>
          <a:bodyPr/>
          <a:lstStyle/>
          <a:p>
            <a:fld id="{FD94929A-0E38-4102-BDBF-0C937DCABA90}" type="slidenum">
              <a:rPr lang="en-GB" smtClean="0"/>
              <a:t>‹#›</a:t>
            </a:fld>
            <a:endParaRPr lang="en-GB"/>
          </a:p>
        </p:txBody>
      </p:sp>
    </p:spTree>
    <p:extLst>
      <p:ext uri="{BB962C8B-B14F-4D97-AF65-F5344CB8AC3E}">
        <p14:creationId xmlns:p14="http://schemas.microsoft.com/office/powerpoint/2010/main" val="37234306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CD1CBC7-3FD0-4E1C-8480-B81EBF79046B}" type="datetimeFigureOut">
              <a:rPr lang="en-GB" smtClean="0"/>
              <a:t>29/01/2026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C4A709-F472-440F-A417-2EBD479429E6}" type="slidenum">
              <a:rPr lang="en-GB" smtClean="0"/>
              <a:t>‹#›</a:t>
            </a:fld>
            <a:endParaRPr lang="en-GB"/>
          </a:p>
        </p:txBody>
      </p:sp>
    </p:spTree>
    <p:extLst>
      <p:ext uri="{BB962C8B-B14F-4D97-AF65-F5344CB8AC3E}">
        <p14:creationId xmlns:p14="http://schemas.microsoft.com/office/powerpoint/2010/main" val="1128841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D1CBC7-3FD0-4E1C-8480-B81EBF79046B}" type="datetimeFigureOut">
              <a:rPr lang="en-GB" smtClean="0"/>
              <a:t>29/01/2026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C4A709-F472-440F-A417-2EBD479429E6}" type="slidenum">
              <a:rPr lang="en-GB" smtClean="0"/>
              <a:t>‹#›</a:t>
            </a:fld>
            <a:endParaRPr lang="en-GB"/>
          </a:p>
        </p:txBody>
      </p:sp>
    </p:spTree>
    <p:extLst>
      <p:ext uri="{BB962C8B-B14F-4D97-AF65-F5344CB8AC3E}">
        <p14:creationId xmlns:p14="http://schemas.microsoft.com/office/powerpoint/2010/main" val="489488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D1CBC7-3FD0-4E1C-8480-B81EBF79046B}" type="datetimeFigureOut">
              <a:rPr lang="en-GB" smtClean="0"/>
              <a:t>29/01/2026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C4A709-F472-440F-A417-2EBD479429E6}" type="slidenum">
              <a:rPr lang="en-GB" smtClean="0"/>
              <a:t>‹#›</a:t>
            </a:fld>
            <a:endParaRPr lang="en-GB"/>
          </a:p>
        </p:txBody>
      </p:sp>
    </p:spTree>
    <p:extLst>
      <p:ext uri="{BB962C8B-B14F-4D97-AF65-F5344CB8AC3E}">
        <p14:creationId xmlns:p14="http://schemas.microsoft.com/office/powerpoint/2010/main" val="30269910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ECD1CBC7-3FD0-4E1C-8480-B81EBF79046B}" type="datetimeFigureOut">
              <a:rPr lang="en-GB" smtClean="0"/>
              <a:t>29/01/2026</a:t>
            </a:fld>
            <a:endParaRPr lang="en-GB"/>
          </a:p>
        </p:txBody>
      </p:sp>
      <p:sp>
        <p:nvSpPr>
          <p:cNvPr id="9" name="Footer Placeholder 8"/>
          <p:cNvSpPr>
            <a:spLocks noGrp="1"/>
          </p:cNvSpPr>
          <p:nvPr>
            <p:ph type="ftr" sz="quarter" idx="11"/>
          </p:nvPr>
        </p:nvSpPr>
        <p:spPr/>
        <p:txBody>
          <a:bodyPr/>
          <a:lstStyle/>
          <a:p>
            <a:endParaRPr lang="en-GB"/>
          </a:p>
        </p:txBody>
      </p:sp>
      <p:sp>
        <p:nvSpPr>
          <p:cNvPr id="10" name="Slide Number Placeholder 9"/>
          <p:cNvSpPr>
            <a:spLocks noGrp="1"/>
          </p:cNvSpPr>
          <p:nvPr>
            <p:ph type="sldNum" sz="quarter" idx="12"/>
          </p:nvPr>
        </p:nvSpPr>
        <p:spPr/>
        <p:txBody>
          <a:bodyPr/>
          <a:lstStyle/>
          <a:p>
            <a:fld id="{56C4A709-F472-440F-A417-2EBD479429E6}" type="slidenum">
              <a:rPr lang="en-GB" smtClean="0"/>
              <a:t>‹#›</a:t>
            </a:fld>
            <a:endParaRPr lang="en-GB"/>
          </a:p>
        </p:txBody>
      </p:sp>
    </p:spTree>
    <p:extLst>
      <p:ext uri="{BB962C8B-B14F-4D97-AF65-F5344CB8AC3E}">
        <p14:creationId xmlns:p14="http://schemas.microsoft.com/office/powerpoint/2010/main" val="11825510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ECD1CBC7-3FD0-4E1C-8480-B81EBF79046B}" type="datetimeFigureOut">
              <a:rPr lang="en-GB" smtClean="0"/>
              <a:t>29/01/2026</a:t>
            </a:fld>
            <a:endParaRPr lang="en-GB"/>
          </a:p>
        </p:txBody>
      </p:sp>
      <p:sp>
        <p:nvSpPr>
          <p:cNvPr id="11" name="Footer Placeholder 10"/>
          <p:cNvSpPr>
            <a:spLocks noGrp="1"/>
          </p:cNvSpPr>
          <p:nvPr>
            <p:ph type="ftr" sz="quarter" idx="11"/>
          </p:nvPr>
        </p:nvSpPr>
        <p:spPr/>
        <p:txBody>
          <a:bodyPr/>
          <a:lstStyle/>
          <a:p>
            <a:endParaRPr lang="en-GB"/>
          </a:p>
        </p:txBody>
      </p:sp>
      <p:sp>
        <p:nvSpPr>
          <p:cNvPr id="12" name="Slide Number Placeholder 11"/>
          <p:cNvSpPr>
            <a:spLocks noGrp="1"/>
          </p:cNvSpPr>
          <p:nvPr>
            <p:ph type="sldNum" sz="quarter" idx="12"/>
          </p:nvPr>
        </p:nvSpPr>
        <p:spPr/>
        <p:txBody>
          <a:bodyPr/>
          <a:lstStyle/>
          <a:p>
            <a:fld id="{56C4A709-F472-440F-A417-2EBD479429E6}" type="slidenum">
              <a:rPr lang="en-GB" smtClean="0"/>
              <a:t>‹#›</a:t>
            </a:fld>
            <a:endParaRPr lang="en-GB"/>
          </a:p>
        </p:txBody>
      </p:sp>
    </p:spTree>
    <p:extLst>
      <p:ext uri="{BB962C8B-B14F-4D97-AF65-F5344CB8AC3E}">
        <p14:creationId xmlns:p14="http://schemas.microsoft.com/office/powerpoint/2010/main" val="29496537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ECD1CBC7-3FD0-4E1C-8480-B81EBF79046B}" type="datetimeFigureOut">
              <a:rPr lang="en-GB" smtClean="0"/>
              <a:t>29/01/2026</a:t>
            </a:fld>
            <a:endParaRPr lang="en-GB"/>
          </a:p>
        </p:txBody>
      </p:sp>
      <p:sp>
        <p:nvSpPr>
          <p:cNvPr id="7" name="Footer Placeholder 6"/>
          <p:cNvSpPr>
            <a:spLocks noGrp="1"/>
          </p:cNvSpPr>
          <p:nvPr>
            <p:ph type="ftr" sz="quarter" idx="11"/>
          </p:nvPr>
        </p:nvSpPr>
        <p:spPr/>
        <p:txBody>
          <a:bodyPr/>
          <a:lstStyle/>
          <a:p>
            <a:endParaRPr lang="en-GB"/>
          </a:p>
        </p:txBody>
      </p:sp>
      <p:sp>
        <p:nvSpPr>
          <p:cNvPr id="8" name="Slide Number Placeholder 7"/>
          <p:cNvSpPr>
            <a:spLocks noGrp="1"/>
          </p:cNvSpPr>
          <p:nvPr>
            <p:ph type="sldNum" sz="quarter" idx="12"/>
          </p:nvPr>
        </p:nvSpPr>
        <p:spPr/>
        <p:txBody>
          <a:bodyPr/>
          <a:lstStyle/>
          <a:p>
            <a:fld id="{56C4A709-F472-440F-A417-2EBD479429E6}" type="slidenum">
              <a:rPr lang="en-GB" smtClean="0"/>
              <a:t>‹#›</a:t>
            </a:fld>
            <a:endParaRPr lang="en-GB"/>
          </a:p>
        </p:txBody>
      </p:sp>
    </p:spTree>
    <p:extLst>
      <p:ext uri="{BB962C8B-B14F-4D97-AF65-F5344CB8AC3E}">
        <p14:creationId xmlns:p14="http://schemas.microsoft.com/office/powerpoint/2010/main" val="42508029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CD1CBC7-3FD0-4E1C-8480-B81EBF79046B}" type="datetimeFigureOut">
              <a:rPr lang="en-GB" smtClean="0"/>
              <a:t>29/01/2026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6C4A709-F472-440F-A417-2EBD479429E6}" type="slidenum">
              <a:rPr lang="en-GB" smtClean="0"/>
              <a:t>‹#›</a:t>
            </a:fld>
            <a:endParaRPr lang="en-GB"/>
          </a:p>
        </p:txBody>
      </p:sp>
    </p:spTree>
    <p:extLst>
      <p:ext uri="{BB962C8B-B14F-4D97-AF65-F5344CB8AC3E}">
        <p14:creationId xmlns:p14="http://schemas.microsoft.com/office/powerpoint/2010/main" val="34921773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ECD1CBC7-3FD0-4E1C-8480-B81EBF79046B}" type="datetimeFigureOut">
              <a:rPr lang="en-GB" smtClean="0"/>
              <a:t>29/01/2026</a:t>
            </a:fld>
            <a:endParaRPr lang="en-GB"/>
          </a:p>
        </p:txBody>
      </p:sp>
      <p:sp>
        <p:nvSpPr>
          <p:cNvPr id="9" name="Footer Placeholder 8"/>
          <p:cNvSpPr>
            <a:spLocks noGrp="1"/>
          </p:cNvSpPr>
          <p:nvPr>
            <p:ph type="ftr" sz="quarter" idx="11"/>
          </p:nvPr>
        </p:nvSpPr>
        <p:spPr/>
        <p:txBody>
          <a:bodyPr/>
          <a:lstStyle/>
          <a:p>
            <a:endParaRPr lang="en-GB"/>
          </a:p>
        </p:txBody>
      </p:sp>
      <p:sp>
        <p:nvSpPr>
          <p:cNvPr id="10" name="Slide Number Placeholder 9"/>
          <p:cNvSpPr>
            <a:spLocks noGrp="1"/>
          </p:cNvSpPr>
          <p:nvPr>
            <p:ph type="sldNum" sz="quarter" idx="12"/>
          </p:nvPr>
        </p:nvSpPr>
        <p:spPr/>
        <p:txBody>
          <a:bodyPr/>
          <a:lstStyle/>
          <a:p>
            <a:fld id="{56C4A709-F472-440F-A417-2EBD479429E6}" type="slidenum">
              <a:rPr lang="en-GB" smtClean="0"/>
              <a:t>‹#›</a:t>
            </a:fld>
            <a:endParaRPr lang="en-GB"/>
          </a:p>
        </p:txBody>
      </p:sp>
    </p:spTree>
    <p:extLst>
      <p:ext uri="{BB962C8B-B14F-4D97-AF65-F5344CB8AC3E}">
        <p14:creationId xmlns:p14="http://schemas.microsoft.com/office/powerpoint/2010/main" val="29617520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ECD1CBC7-3FD0-4E1C-8480-B81EBF79046B}" type="datetimeFigureOut">
              <a:rPr lang="en-GB" smtClean="0"/>
              <a:t>29/01/2026</a:t>
            </a:fld>
            <a:endParaRPr lang="en-GB"/>
          </a:p>
        </p:txBody>
      </p:sp>
      <p:sp>
        <p:nvSpPr>
          <p:cNvPr id="9" name="Footer Placeholder 8"/>
          <p:cNvSpPr>
            <a:spLocks noGrp="1"/>
          </p:cNvSpPr>
          <p:nvPr>
            <p:ph type="ftr" sz="quarter" idx="11"/>
          </p:nvPr>
        </p:nvSpPr>
        <p:spPr>
          <a:xfrm>
            <a:off x="3499101" y="6356350"/>
            <a:ext cx="5911517" cy="365125"/>
          </a:xfrm>
        </p:spPr>
        <p:txBody>
          <a:bodyPr/>
          <a:lstStyle/>
          <a:p>
            <a:endParaRPr lang="en-GB"/>
          </a:p>
        </p:txBody>
      </p:sp>
      <p:sp>
        <p:nvSpPr>
          <p:cNvPr id="10" name="Slide Number Placeholder 9"/>
          <p:cNvSpPr>
            <a:spLocks noGrp="1"/>
          </p:cNvSpPr>
          <p:nvPr>
            <p:ph type="sldNum" sz="quarter" idx="12"/>
          </p:nvPr>
        </p:nvSpPr>
        <p:spPr/>
        <p:txBody>
          <a:bodyPr/>
          <a:lstStyle/>
          <a:p>
            <a:fld id="{56C4A709-F472-440F-A417-2EBD479429E6}" type="slidenum">
              <a:rPr lang="en-GB" smtClean="0"/>
              <a:t>‹#›</a:t>
            </a:fld>
            <a:endParaRPr lang="en-GB"/>
          </a:p>
        </p:txBody>
      </p:sp>
    </p:spTree>
    <p:extLst>
      <p:ext uri="{BB962C8B-B14F-4D97-AF65-F5344CB8AC3E}">
        <p14:creationId xmlns:p14="http://schemas.microsoft.com/office/powerpoint/2010/main" val="29263749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CD1CBC7-3FD0-4E1C-8480-B81EBF79046B}" type="datetimeFigureOut">
              <a:rPr lang="en-GB" smtClean="0"/>
              <a:t>29/01/2026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6C4A709-F472-440F-A417-2EBD479429E6}" type="slidenum">
              <a:rPr lang="en-GB" smtClean="0"/>
              <a:t>‹#›</a:t>
            </a:fld>
            <a:endParaRPr lang="en-GB"/>
          </a:p>
        </p:txBody>
      </p:sp>
    </p:spTree>
    <p:extLst>
      <p:ext uri="{BB962C8B-B14F-4D97-AF65-F5344CB8AC3E}">
        <p14:creationId xmlns:p14="http://schemas.microsoft.com/office/powerpoint/2010/main" val="1874388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3DEEF-A6CD-2CB1-C2E5-CCE87375084C}"/>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FF593947-3AF8-9A20-F283-85E9189BB713}"/>
              </a:ext>
            </a:extLst>
          </p:cNvPr>
          <p:cNvSpPr>
            <a:spLocks noGrp="1"/>
          </p:cNvSpPr>
          <p:nvPr>
            <p:ph type="dt" sz="half" idx="10"/>
          </p:nvPr>
        </p:nvSpPr>
        <p:spPr/>
        <p:txBody>
          <a:bodyPr/>
          <a:lstStyle/>
          <a:p>
            <a:fld id="{8AEB77D2-8C1B-4E05-A22B-130CF4800721}" type="datetimeFigureOut">
              <a:rPr lang="en-GB" smtClean="0"/>
              <a:t>29/01/2026</a:t>
            </a:fld>
            <a:endParaRPr lang="en-GB"/>
          </a:p>
        </p:txBody>
      </p:sp>
      <p:sp>
        <p:nvSpPr>
          <p:cNvPr id="4" name="Footer Placeholder 3">
            <a:extLst>
              <a:ext uri="{FF2B5EF4-FFF2-40B4-BE49-F238E27FC236}">
                <a16:creationId xmlns:a16="http://schemas.microsoft.com/office/drawing/2014/main" id="{B42B8B7D-2AE0-A6B0-6DD9-3902A4C48E3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A13CEA3-EC97-034B-1162-06ACD06B8517}"/>
              </a:ext>
            </a:extLst>
          </p:cNvPr>
          <p:cNvSpPr>
            <a:spLocks noGrp="1"/>
          </p:cNvSpPr>
          <p:nvPr>
            <p:ph type="sldNum" sz="quarter" idx="12"/>
          </p:nvPr>
        </p:nvSpPr>
        <p:spPr/>
        <p:txBody>
          <a:bodyPr/>
          <a:lstStyle/>
          <a:p>
            <a:fld id="{FD94929A-0E38-4102-BDBF-0C937DCABA90}" type="slidenum">
              <a:rPr lang="en-GB" smtClean="0"/>
              <a:t>‹#›</a:t>
            </a:fld>
            <a:endParaRPr lang="en-GB"/>
          </a:p>
        </p:txBody>
      </p:sp>
    </p:spTree>
    <p:extLst>
      <p:ext uri="{BB962C8B-B14F-4D97-AF65-F5344CB8AC3E}">
        <p14:creationId xmlns:p14="http://schemas.microsoft.com/office/powerpoint/2010/main" val="25116336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CD1CBC7-3FD0-4E1C-8480-B81EBF79046B}" type="datetimeFigureOut">
              <a:rPr lang="en-GB" smtClean="0"/>
              <a:t>29/01/2026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6C4A709-F472-440F-A417-2EBD479429E6}" type="slidenum">
              <a:rPr lang="en-GB" smtClean="0"/>
              <a:t>‹#›</a:t>
            </a:fld>
            <a:endParaRPr lang="en-GB"/>
          </a:p>
        </p:txBody>
      </p:sp>
    </p:spTree>
    <p:extLst>
      <p:ext uri="{BB962C8B-B14F-4D97-AF65-F5344CB8AC3E}">
        <p14:creationId xmlns:p14="http://schemas.microsoft.com/office/powerpoint/2010/main" val="595798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386FABF-F96C-0BE5-8B29-63A4A7238933}"/>
              </a:ext>
            </a:extLst>
          </p:cNvPr>
          <p:cNvSpPr>
            <a:spLocks noGrp="1"/>
          </p:cNvSpPr>
          <p:nvPr>
            <p:ph type="dt" sz="half" idx="10"/>
          </p:nvPr>
        </p:nvSpPr>
        <p:spPr/>
        <p:txBody>
          <a:bodyPr/>
          <a:lstStyle>
            <a:lvl1pPr>
              <a:defRPr/>
            </a:lvl1pPr>
          </a:lstStyle>
          <a:p>
            <a:pPr>
              <a:defRPr/>
            </a:pPr>
            <a:fld id="{3FC6B867-CE63-453A-8A35-4B4E03B6B010}" type="datetimeFigureOut">
              <a:rPr lang="en-GB"/>
              <a:pPr>
                <a:defRPr/>
              </a:pPr>
              <a:t>29/01/2026</a:t>
            </a:fld>
            <a:endParaRPr lang="en-GB"/>
          </a:p>
        </p:txBody>
      </p:sp>
      <p:sp>
        <p:nvSpPr>
          <p:cNvPr id="5" name="Footer Placeholder 4">
            <a:extLst>
              <a:ext uri="{FF2B5EF4-FFF2-40B4-BE49-F238E27FC236}">
                <a16:creationId xmlns:a16="http://schemas.microsoft.com/office/drawing/2014/main" id="{DC0F0DE2-49E1-60BB-607E-0EADB225E03C}"/>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0CCC6948-62BF-70AC-69DA-A51DDE81F234}"/>
              </a:ext>
            </a:extLst>
          </p:cNvPr>
          <p:cNvSpPr>
            <a:spLocks noGrp="1"/>
          </p:cNvSpPr>
          <p:nvPr>
            <p:ph type="sldNum" sz="quarter" idx="12"/>
          </p:nvPr>
        </p:nvSpPr>
        <p:spPr/>
        <p:txBody>
          <a:bodyPr/>
          <a:lstStyle>
            <a:lvl1pPr>
              <a:defRPr/>
            </a:lvl1pPr>
          </a:lstStyle>
          <a:p>
            <a:fld id="{9FFBCBFE-79CD-4BFF-8225-57E1115AB174}" type="slidenum">
              <a:rPr lang="en-GB" altLang="en-US"/>
              <a:pPr/>
              <a:t>‹#›</a:t>
            </a:fld>
            <a:endParaRPr lang="en-GB" altLang="en-US"/>
          </a:p>
        </p:txBody>
      </p:sp>
    </p:spTree>
    <p:extLst>
      <p:ext uri="{BB962C8B-B14F-4D97-AF65-F5344CB8AC3E}">
        <p14:creationId xmlns:p14="http://schemas.microsoft.com/office/powerpoint/2010/main" val="21772167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5705926-477D-B796-B26F-97AA92C8C2D4}"/>
              </a:ext>
            </a:extLst>
          </p:cNvPr>
          <p:cNvSpPr>
            <a:spLocks noGrp="1"/>
          </p:cNvSpPr>
          <p:nvPr>
            <p:ph type="dt" sz="half" idx="10"/>
          </p:nvPr>
        </p:nvSpPr>
        <p:spPr/>
        <p:txBody>
          <a:bodyPr/>
          <a:lstStyle>
            <a:lvl1pPr>
              <a:defRPr/>
            </a:lvl1pPr>
          </a:lstStyle>
          <a:p>
            <a:pPr>
              <a:defRPr/>
            </a:pPr>
            <a:fld id="{8F522CD4-87F4-478F-BB9C-B6466665B2B0}" type="datetimeFigureOut">
              <a:rPr lang="en-GB"/>
              <a:pPr>
                <a:defRPr/>
              </a:pPr>
              <a:t>29/01/2026</a:t>
            </a:fld>
            <a:endParaRPr lang="en-GB"/>
          </a:p>
        </p:txBody>
      </p:sp>
      <p:sp>
        <p:nvSpPr>
          <p:cNvPr id="5" name="Footer Placeholder 4">
            <a:extLst>
              <a:ext uri="{FF2B5EF4-FFF2-40B4-BE49-F238E27FC236}">
                <a16:creationId xmlns:a16="http://schemas.microsoft.com/office/drawing/2014/main" id="{37E9CA9E-80E7-9DDC-9DC0-834E8B8987AF}"/>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94D6A4D5-523E-0952-101B-E021BD963795}"/>
              </a:ext>
            </a:extLst>
          </p:cNvPr>
          <p:cNvSpPr>
            <a:spLocks noGrp="1"/>
          </p:cNvSpPr>
          <p:nvPr>
            <p:ph type="sldNum" sz="quarter" idx="12"/>
          </p:nvPr>
        </p:nvSpPr>
        <p:spPr/>
        <p:txBody>
          <a:bodyPr/>
          <a:lstStyle>
            <a:lvl1pPr>
              <a:defRPr/>
            </a:lvl1pPr>
          </a:lstStyle>
          <a:p>
            <a:fld id="{E55D2EC1-869F-4772-8260-6AD52878A290}" type="slidenum">
              <a:rPr lang="en-GB" altLang="en-US"/>
              <a:pPr/>
              <a:t>‹#›</a:t>
            </a:fld>
            <a:endParaRPr lang="en-GB" altLang="en-US"/>
          </a:p>
        </p:txBody>
      </p:sp>
    </p:spTree>
    <p:extLst>
      <p:ext uri="{BB962C8B-B14F-4D97-AF65-F5344CB8AC3E}">
        <p14:creationId xmlns:p14="http://schemas.microsoft.com/office/powerpoint/2010/main" val="14284339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AD9431-1112-1394-8FE0-C59F4CF39383}"/>
              </a:ext>
            </a:extLst>
          </p:cNvPr>
          <p:cNvSpPr>
            <a:spLocks noGrp="1"/>
          </p:cNvSpPr>
          <p:nvPr>
            <p:ph type="dt" sz="half" idx="10"/>
          </p:nvPr>
        </p:nvSpPr>
        <p:spPr/>
        <p:txBody>
          <a:bodyPr/>
          <a:lstStyle>
            <a:lvl1pPr>
              <a:defRPr/>
            </a:lvl1pPr>
          </a:lstStyle>
          <a:p>
            <a:pPr>
              <a:defRPr/>
            </a:pPr>
            <a:fld id="{3F4045E8-65CD-4CF2-91C4-8B29289EDE21}" type="datetimeFigureOut">
              <a:rPr lang="en-GB"/>
              <a:pPr>
                <a:defRPr/>
              </a:pPr>
              <a:t>29/01/2026</a:t>
            </a:fld>
            <a:endParaRPr lang="en-GB"/>
          </a:p>
        </p:txBody>
      </p:sp>
      <p:sp>
        <p:nvSpPr>
          <p:cNvPr id="5" name="Footer Placeholder 4">
            <a:extLst>
              <a:ext uri="{FF2B5EF4-FFF2-40B4-BE49-F238E27FC236}">
                <a16:creationId xmlns:a16="http://schemas.microsoft.com/office/drawing/2014/main" id="{6E92B2BE-C860-E60E-809E-7392CAB71E08}"/>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9FC528DF-5F5C-53D5-3791-707400168305}"/>
              </a:ext>
            </a:extLst>
          </p:cNvPr>
          <p:cNvSpPr>
            <a:spLocks noGrp="1"/>
          </p:cNvSpPr>
          <p:nvPr>
            <p:ph type="sldNum" sz="quarter" idx="12"/>
          </p:nvPr>
        </p:nvSpPr>
        <p:spPr/>
        <p:txBody>
          <a:bodyPr/>
          <a:lstStyle>
            <a:lvl1pPr>
              <a:defRPr/>
            </a:lvl1pPr>
          </a:lstStyle>
          <a:p>
            <a:fld id="{4D784B9A-72A9-41E0-8407-BE3695D1487C}" type="slidenum">
              <a:rPr lang="en-GB" altLang="en-US"/>
              <a:pPr/>
              <a:t>‹#›</a:t>
            </a:fld>
            <a:endParaRPr lang="en-GB" altLang="en-US"/>
          </a:p>
        </p:txBody>
      </p:sp>
    </p:spTree>
    <p:extLst>
      <p:ext uri="{BB962C8B-B14F-4D97-AF65-F5344CB8AC3E}">
        <p14:creationId xmlns:p14="http://schemas.microsoft.com/office/powerpoint/2010/main" val="1621029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7164690D-ECEF-6382-D063-05712C372FA5}"/>
              </a:ext>
            </a:extLst>
          </p:cNvPr>
          <p:cNvSpPr>
            <a:spLocks noGrp="1"/>
          </p:cNvSpPr>
          <p:nvPr>
            <p:ph type="dt" sz="half" idx="10"/>
          </p:nvPr>
        </p:nvSpPr>
        <p:spPr/>
        <p:txBody>
          <a:bodyPr/>
          <a:lstStyle>
            <a:lvl1pPr>
              <a:defRPr/>
            </a:lvl1pPr>
          </a:lstStyle>
          <a:p>
            <a:pPr>
              <a:defRPr/>
            </a:pPr>
            <a:fld id="{AE3DF54C-299B-45FE-8827-C43A4F0BCB51}" type="datetimeFigureOut">
              <a:rPr lang="en-GB"/>
              <a:pPr>
                <a:defRPr/>
              </a:pPr>
              <a:t>29/01/2026</a:t>
            </a:fld>
            <a:endParaRPr lang="en-GB"/>
          </a:p>
        </p:txBody>
      </p:sp>
      <p:sp>
        <p:nvSpPr>
          <p:cNvPr id="6" name="Footer Placeholder 4">
            <a:extLst>
              <a:ext uri="{FF2B5EF4-FFF2-40B4-BE49-F238E27FC236}">
                <a16:creationId xmlns:a16="http://schemas.microsoft.com/office/drawing/2014/main" id="{652D34A0-91BD-5D2C-7F6B-16C6DB7DE39D}"/>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B70C3EF8-5301-08B9-292B-46539B2550C4}"/>
              </a:ext>
            </a:extLst>
          </p:cNvPr>
          <p:cNvSpPr>
            <a:spLocks noGrp="1"/>
          </p:cNvSpPr>
          <p:nvPr>
            <p:ph type="sldNum" sz="quarter" idx="12"/>
          </p:nvPr>
        </p:nvSpPr>
        <p:spPr/>
        <p:txBody>
          <a:bodyPr/>
          <a:lstStyle>
            <a:lvl1pPr>
              <a:defRPr/>
            </a:lvl1pPr>
          </a:lstStyle>
          <a:p>
            <a:fld id="{FA333D3B-FA0E-49D1-91AB-093160E18839}" type="slidenum">
              <a:rPr lang="en-GB" altLang="en-US"/>
              <a:pPr/>
              <a:t>‹#›</a:t>
            </a:fld>
            <a:endParaRPr lang="en-GB" altLang="en-US"/>
          </a:p>
        </p:txBody>
      </p:sp>
    </p:spTree>
    <p:extLst>
      <p:ext uri="{BB962C8B-B14F-4D97-AF65-F5344CB8AC3E}">
        <p14:creationId xmlns:p14="http://schemas.microsoft.com/office/powerpoint/2010/main" val="36556825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84BAF23D-CACA-F357-C758-C979DCDAA74B}"/>
              </a:ext>
            </a:extLst>
          </p:cNvPr>
          <p:cNvSpPr>
            <a:spLocks noGrp="1"/>
          </p:cNvSpPr>
          <p:nvPr>
            <p:ph type="dt" sz="half" idx="10"/>
          </p:nvPr>
        </p:nvSpPr>
        <p:spPr/>
        <p:txBody>
          <a:bodyPr/>
          <a:lstStyle>
            <a:lvl1pPr>
              <a:defRPr/>
            </a:lvl1pPr>
          </a:lstStyle>
          <a:p>
            <a:pPr>
              <a:defRPr/>
            </a:pPr>
            <a:fld id="{C1A71B8B-2C87-47F0-9CC4-C0A064F7EDB0}" type="datetimeFigureOut">
              <a:rPr lang="en-GB"/>
              <a:pPr>
                <a:defRPr/>
              </a:pPr>
              <a:t>29/01/2026</a:t>
            </a:fld>
            <a:endParaRPr lang="en-GB"/>
          </a:p>
        </p:txBody>
      </p:sp>
      <p:sp>
        <p:nvSpPr>
          <p:cNvPr id="8" name="Footer Placeholder 4">
            <a:extLst>
              <a:ext uri="{FF2B5EF4-FFF2-40B4-BE49-F238E27FC236}">
                <a16:creationId xmlns:a16="http://schemas.microsoft.com/office/drawing/2014/main" id="{BA0DFFCC-6FAB-1329-2268-839C63AAD746}"/>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195C6016-40F9-167E-819C-9163EC2725D2}"/>
              </a:ext>
            </a:extLst>
          </p:cNvPr>
          <p:cNvSpPr>
            <a:spLocks noGrp="1"/>
          </p:cNvSpPr>
          <p:nvPr>
            <p:ph type="sldNum" sz="quarter" idx="12"/>
          </p:nvPr>
        </p:nvSpPr>
        <p:spPr/>
        <p:txBody>
          <a:bodyPr/>
          <a:lstStyle>
            <a:lvl1pPr>
              <a:defRPr/>
            </a:lvl1pPr>
          </a:lstStyle>
          <a:p>
            <a:fld id="{57F72E0E-8B9C-4EF7-9B7C-2044B2048CCA}" type="slidenum">
              <a:rPr lang="en-GB" altLang="en-US"/>
              <a:pPr/>
              <a:t>‹#›</a:t>
            </a:fld>
            <a:endParaRPr lang="en-GB" altLang="en-US"/>
          </a:p>
        </p:txBody>
      </p:sp>
    </p:spTree>
    <p:extLst>
      <p:ext uri="{BB962C8B-B14F-4D97-AF65-F5344CB8AC3E}">
        <p14:creationId xmlns:p14="http://schemas.microsoft.com/office/powerpoint/2010/main" val="26695778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9CAA021A-D378-6680-48A5-340A036BF3B8}"/>
              </a:ext>
            </a:extLst>
          </p:cNvPr>
          <p:cNvSpPr>
            <a:spLocks noGrp="1"/>
          </p:cNvSpPr>
          <p:nvPr>
            <p:ph type="dt" sz="half" idx="10"/>
          </p:nvPr>
        </p:nvSpPr>
        <p:spPr/>
        <p:txBody>
          <a:bodyPr/>
          <a:lstStyle>
            <a:lvl1pPr>
              <a:defRPr/>
            </a:lvl1pPr>
          </a:lstStyle>
          <a:p>
            <a:pPr>
              <a:defRPr/>
            </a:pPr>
            <a:fld id="{0EC053AA-A968-45FE-A6B6-90DEA8751747}" type="datetimeFigureOut">
              <a:rPr lang="en-GB"/>
              <a:pPr>
                <a:defRPr/>
              </a:pPr>
              <a:t>29/01/2026</a:t>
            </a:fld>
            <a:endParaRPr lang="en-GB"/>
          </a:p>
        </p:txBody>
      </p:sp>
      <p:sp>
        <p:nvSpPr>
          <p:cNvPr id="4" name="Footer Placeholder 4">
            <a:extLst>
              <a:ext uri="{FF2B5EF4-FFF2-40B4-BE49-F238E27FC236}">
                <a16:creationId xmlns:a16="http://schemas.microsoft.com/office/drawing/2014/main" id="{8A6B35D0-F8DF-5F59-89AA-D4634AD76BCA}"/>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6735D4FB-2A31-5850-E19E-A7EEE3519D8A}"/>
              </a:ext>
            </a:extLst>
          </p:cNvPr>
          <p:cNvSpPr>
            <a:spLocks noGrp="1"/>
          </p:cNvSpPr>
          <p:nvPr>
            <p:ph type="sldNum" sz="quarter" idx="12"/>
          </p:nvPr>
        </p:nvSpPr>
        <p:spPr/>
        <p:txBody>
          <a:bodyPr/>
          <a:lstStyle>
            <a:lvl1pPr>
              <a:defRPr/>
            </a:lvl1pPr>
          </a:lstStyle>
          <a:p>
            <a:fld id="{5DF0D25E-CC4D-4D84-AE84-368A5BED9D18}" type="slidenum">
              <a:rPr lang="en-GB" altLang="en-US"/>
              <a:pPr/>
              <a:t>‹#›</a:t>
            </a:fld>
            <a:endParaRPr lang="en-GB" altLang="en-US"/>
          </a:p>
        </p:txBody>
      </p:sp>
    </p:spTree>
    <p:extLst>
      <p:ext uri="{BB962C8B-B14F-4D97-AF65-F5344CB8AC3E}">
        <p14:creationId xmlns:p14="http://schemas.microsoft.com/office/powerpoint/2010/main" val="35004270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401F50A-CAA9-0DD6-D72E-D2014C5196DE}"/>
              </a:ext>
            </a:extLst>
          </p:cNvPr>
          <p:cNvSpPr>
            <a:spLocks noGrp="1"/>
          </p:cNvSpPr>
          <p:nvPr>
            <p:ph type="dt" sz="half" idx="10"/>
          </p:nvPr>
        </p:nvSpPr>
        <p:spPr/>
        <p:txBody>
          <a:bodyPr/>
          <a:lstStyle>
            <a:lvl1pPr>
              <a:defRPr/>
            </a:lvl1pPr>
          </a:lstStyle>
          <a:p>
            <a:pPr>
              <a:defRPr/>
            </a:pPr>
            <a:fld id="{8FCE32D8-0D47-4CC8-AEDD-4D31540788F8}" type="datetimeFigureOut">
              <a:rPr lang="en-GB"/>
              <a:pPr>
                <a:defRPr/>
              </a:pPr>
              <a:t>29/01/2026</a:t>
            </a:fld>
            <a:endParaRPr lang="en-GB"/>
          </a:p>
        </p:txBody>
      </p:sp>
      <p:sp>
        <p:nvSpPr>
          <p:cNvPr id="3" name="Footer Placeholder 4">
            <a:extLst>
              <a:ext uri="{FF2B5EF4-FFF2-40B4-BE49-F238E27FC236}">
                <a16:creationId xmlns:a16="http://schemas.microsoft.com/office/drawing/2014/main" id="{B76F3C76-53D6-C9C5-1B89-85AB224C4A62}"/>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36B4F4D4-17EB-9FBA-EFFC-FECAE99BEBCA}"/>
              </a:ext>
            </a:extLst>
          </p:cNvPr>
          <p:cNvSpPr>
            <a:spLocks noGrp="1"/>
          </p:cNvSpPr>
          <p:nvPr>
            <p:ph type="sldNum" sz="quarter" idx="12"/>
          </p:nvPr>
        </p:nvSpPr>
        <p:spPr/>
        <p:txBody>
          <a:bodyPr/>
          <a:lstStyle>
            <a:lvl1pPr>
              <a:defRPr/>
            </a:lvl1pPr>
          </a:lstStyle>
          <a:p>
            <a:fld id="{7603A260-352E-412D-8111-B3FFF9C31887}" type="slidenum">
              <a:rPr lang="en-GB" altLang="en-US"/>
              <a:pPr/>
              <a:t>‹#›</a:t>
            </a:fld>
            <a:endParaRPr lang="en-GB" altLang="en-US"/>
          </a:p>
        </p:txBody>
      </p:sp>
    </p:spTree>
    <p:extLst>
      <p:ext uri="{BB962C8B-B14F-4D97-AF65-F5344CB8AC3E}">
        <p14:creationId xmlns:p14="http://schemas.microsoft.com/office/powerpoint/2010/main" val="14990555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B0ABD24C-2DED-9445-BD46-DD4FB4B3A93D}"/>
              </a:ext>
            </a:extLst>
          </p:cNvPr>
          <p:cNvSpPr>
            <a:spLocks noGrp="1"/>
          </p:cNvSpPr>
          <p:nvPr>
            <p:ph type="dt" sz="half" idx="10"/>
          </p:nvPr>
        </p:nvSpPr>
        <p:spPr/>
        <p:txBody>
          <a:bodyPr/>
          <a:lstStyle>
            <a:lvl1pPr>
              <a:defRPr/>
            </a:lvl1pPr>
          </a:lstStyle>
          <a:p>
            <a:pPr>
              <a:defRPr/>
            </a:pPr>
            <a:fld id="{BB47C738-5436-448D-B0BC-4D88C6374FD5}" type="datetimeFigureOut">
              <a:rPr lang="en-GB"/>
              <a:pPr>
                <a:defRPr/>
              </a:pPr>
              <a:t>29/01/2026</a:t>
            </a:fld>
            <a:endParaRPr lang="en-GB"/>
          </a:p>
        </p:txBody>
      </p:sp>
      <p:sp>
        <p:nvSpPr>
          <p:cNvPr id="6" name="Footer Placeholder 4">
            <a:extLst>
              <a:ext uri="{FF2B5EF4-FFF2-40B4-BE49-F238E27FC236}">
                <a16:creationId xmlns:a16="http://schemas.microsoft.com/office/drawing/2014/main" id="{B3301D05-FDF1-3490-6BFB-25A4A07179CB}"/>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0751FA42-4E70-B0C3-DAC0-E1A803565B0A}"/>
              </a:ext>
            </a:extLst>
          </p:cNvPr>
          <p:cNvSpPr>
            <a:spLocks noGrp="1"/>
          </p:cNvSpPr>
          <p:nvPr>
            <p:ph type="sldNum" sz="quarter" idx="12"/>
          </p:nvPr>
        </p:nvSpPr>
        <p:spPr/>
        <p:txBody>
          <a:bodyPr/>
          <a:lstStyle>
            <a:lvl1pPr>
              <a:defRPr/>
            </a:lvl1pPr>
          </a:lstStyle>
          <a:p>
            <a:fld id="{C8B14780-DFD7-4FAA-AEDC-BC3275460BE7}" type="slidenum">
              <a:rPr lang="en-GB" altLang="en-US"/>
              <a:pPr/>
              <a:t>‹#›</a:t>
            </a:fld>
            <a:endParaRPr lang="en-GB" altLang="en-US"/>
          </a:p>
        </p:txBody>
      </p:sp>
    </p:spTree>
    <p:extLst>
      <p:ext uri="{BB962C8B-B14F-4D97-AF65-F5344CB8AC3E}">
        <p14:creationId xmlns:p14="http://schemas.microsoft.com/office/powerpoint/2010/main" val="31799590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95ED8749-90EF-255E-2B86-9F4C80A4E248}"/>
              </a:ext>
            </a:extLst>
          </p:cNvPr>
          <p:cNvSpPr>
            <a:spLocks noGrp="1"/>
          </p:cNvSpPr>
          <p:nvPr>
            <p:ph type="dt" sz="half" idx="10"/>
          </p:nvPr>
        </p:nvSpPr>
        <p:spPr/>
        <p:txBody>
          <a:bodyPr/>
          <a:lstStyle>
            <a:lvl1pPr>
              <a:defRPr/>
            </a:lvl1pPr>
          </a:lstStyle>
          <a:p>
            <a:pPr>
              <a:defRPr/>
            </a:pPr>
            <a:fld id="{E6B7B08F-123B-4458-83E4-FAED09B9BCB3}" type="datetimeFigureOut">
              <a:rPr lang="en-GB"/>
              <a:pPr>
                <a:defRPr/>
              </a:pPr>
              <a:t>29/01/2026</a:t>
            </a:fld>
            <a:endParaRPr lang="en-GB"/>
          </a:p>
        </p:txBody>
      </p:sp>
      <p:sp>
        <p:nvSpPr>
          <p:cNvPr id="6" name="Footer Placeholder 4">
            <a:extLst>
              <a:ext uri="{FF2B5EF4-FFF2-40B4-BE49-F238E27FC236}">
                <a16:creationId xmlns:a16="http://schemas.microsoft.com/office/drawing/2014/main" id="{B1218711-F00D-1993-9D6B-81D3E9954A9E}"/>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90D12C71-A8FD-DC2F-F10F-EC63C957ABE9}"/>
              </a:ext>
            </a:extLst>
          </p:cNvPr>
          <p:cNvSpPr>
            <a:spLocks noGrp="1"/>
          </p:cNvSpPr>
          <p:nvPr>
            <p:ph type="sldNum" sz="quarter" idx="12"/>
          </p:nvPr>
        </p:nvSpPr>
        <p:spPr/>
        <p:txBody>
          <a:bodyPr/>
          <a:lstStyle>
            <a:lvl1pPr>
              <a:defRPr/>
            </a:lvl1pPr>
          </a:lstStyle>
          <a:p>
            <a:fld id="{998742DB-4872-4E6F-86C4-1DC780463E93}" type="slidenum">
              <a:rPr lang="en-GB" altLang="en-US"/>
              <a:pPr/>
              <a:t>‹#›</a:t>
            </a:fld>
            <a:endParaRPr lang="en-GB" altLang="en-US"/>
          </a:p>
        </p:txBody>
      </p:sp>
    </p:spTree>
    <p:extLst>
      <p:ext uri="{BB962C8B-B14F-4D97-AF65-F5344CB8AC3E}">
        <p14:creationId xmlns:p14="http://schemas.microsoft.com/office/powerpoint/2010/main" val="2338493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F44355-3A56-E946-F2CF-3897B4D653E4}"/>
              </a:ext>
            </a:extLst>
          </p:cNvPr>
          <p:cNvSpPr>
            <a:spLocks noGrp="1"/>
          </p:cNvSpPr>
          <p:nvPr>
            <p:ph type="dt" sz="half" idx="10"/>
          </p:nvPr>
        </p:nvSpPr>
        <p:spPr/>
        <p:txBody>
          <a:bodyPr/>
          <a:lstStyle/>
          <a:p>
            <a:fld id="{8AEB77D2-8C1B-4E05-A22B-130CF4800721}" type="datetimeFigureOut">
              <a:rPr lang="en-GB" smtClean="0"/>
              <a:t>29/01/2026</a:t>
            </a:fld>
            <a:endParaRPr lang="en-GB"/>
          </a:p>
        </p:txBody>
      </p:sp>
      <p:sp>
        <p:nvSpPr>
          <p:cNvPr id="3" name="Footer Placeholder 2">
            <a:extLst>
              <a:ext uri="{FF2B5EF4-FFF2-40B4-BE49-F238E27FC236}">
                <a16:creationId xmlns:a16="http://schemas.microsoft.com/office/drawing/2014/main" id="{45BE4D5A-78AD-88B8-8281-27168E2C821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B89F246-8D20-C1ED-7D84-81BD50DB041D}"/>
              </a:ext>
            </a:extLst>
          </p:cNvPr>
          <p:cNvSpPr>
            <a:spLocks noGrp="1"/>
          </p:cNvSpPr>
          <p:nvPr>
            <p:ph type="sldNum" sz="quarter" idx="12"/>
          </p:nvPr>
        </p:nvSpPr>
        <p:spPr/>
        <p:txBody>
          <a:bodyPr/>
          <a:lstStyle/>
          <a:p>
            <a:fld id="{FD94929A-0E38-4102-BDBF-0C937DCABA90}" type="slidenum">
              <a:rPr lang="en-GB" smtClean="0"/>
              <a:t>‹#›</a:t>
            </a:fld>
            <a:endParaRPr lang="en-GB"/>
          </a:p>
        </p:txBody>
      </p:sp>
    </p:spTree>
    <p:extLst>
      <p:ext uri="{BB962C8B-B14F-4D97-AF65-F5344CB8AC3E}">
        <p14:creationId xmlns:p14="http://schemas.microsoft.com/office/powerpoint/2010/main" val="16868318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527458C-6E1E-F781-32F7-40040E55CACD}"/>
              </a:ext>
            </a:extLst>
          </p:cNvPr>
          <p:cNvSpPr>
            <a:spLocks noGrp="1"/>
          </p:cNvSpPr>
          <p:nvPr>
            <p:ph type="dt" sz="half" idx="10"/>
          </p:nvPr>
        </p:nvSpPr>
        <p:spPr/>
        <p:txBody>
          <a:bodyPr/>
          <a:lstStyle>
            <a:lvl1pPr>
              <a:defRPr/>
            </a:lvl1pPr>
          </a:lstStyle>
          <a:p>
            <a:pPr>
              <a:defRPr/>
            </a:pPr>
            <a:fld id="{379F0511-1F39-485D-9DA2-2CCB15AC9D84}" type="datetimeFigureOut">
              <a:rPr lang="en-GB"/>
              <a:pPr>
                <a:defRPr/>
              </a:pPr>
              <a:t>29/01/2026</a:t>
            </a:fld>
            <a:endParaRPr lang="en-GB"/>
          </a:p>
        </p:txBody>
      </p:sp>
      <p:sp>
        <p:nvSpPr>
          <p:cNvPr id="5" name="Footer Placeholder 4">
            <a:extLst>
              <a:ext uri="{FF2B5EF4-FFF2-40B4-BE49-F238E27FC236}">
                <a16:creationId xmlns:a16="http://schemas.microsoft.com/office/drawing/2014/main" id="{4E67D6A5-54BF-494E-A3EA-856F3DD95B4B}"/>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FAB0A70E-7B6A-B589-FEA1-E9E69823DF65}"/>
              </a:ext>
            </a:extLst>
          </p:cNvPr>
          <p:cNvSpPr>
            <a:spLocks noGrp="1"/>
          </p:cNvSpPr>
          <p:nvPr>
            <p:ph type="sldNum" sz="quarter" idx="12"/>
          </p:nvPr>
        </p:nvSpPr>
        <p:spPr/>
        <p:txBody>
          <a:bodyPr/>
          <a:lstStyle>
            <a:lvl1pPr>
              <a:defRPr/>
            </a:lvl1pPr>
          </a:lstStyle>
          <a:p>
            <a:fld id="{40AB53CC-CFC9-4242-9ED3-E1B8869AD80E}" type="slidenum">
              <a:rPr lang="en-GB" altLang="en-US"/>
              <a:pPr/>
              <a:t>‹#›</a:t>
            </a:fld>
            <a:endParaRPr lang="en-GB" altLang="en-US"/>
          </a:p>
        </p:txBody>
      </p:sp>
    </p:spTree>
    <p:extLst>
      <p:ext uri="{BB962C8B-B14F-4D97-AF65-F5344CB8AC3E}">
        <p14:creationId xmlns:p14="http://schemas.microsoft.com/office/powerpoint/2010/main" val="20717287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D3CC8F6-314B-27E7-FAEC-39E9F6F4C910}"/>
              </a:ext>
            </a:extLst>
          </p:cNvPr>
          <p:cNvSpPr>
            <a:spLocks noGrp="1"/>
          </p:cNvSpPr>
          <p:nvPr>
            <p:ph type="dt" sz="half" idx="10"/>
          </p:nvPr>
        </p:nvSpPr>
        <p:spPr/>
        <p:txBody>
          <a:bodyPr/>
          <a:lstStyle>
            <a:lvl1pPr>
              <a:defRPr/>
            </a:lvl1pPr>
          </a:lstStyle>
          <a:p>
            <a:pPr>
              <a:defRPr/>
            </a:pPr>
            <a:fld id="{89B2DB71-D8A8-4A43-8F8C-B46F2CD7ED58}" type="datetimeFigureOut">
              <a:rPr lang="en-GB"/>
              <a:pPr>
                <a:defRPr/>
              </a:pPr>
              <a:t>29/01/2026</a:t>
            </a:fld>
            <a:endParaRPr lang="en-GB"/>
          </a:p>
        </p:txBody>
      </p:sp>
      <p:sp>
        <p:nvSpPr>
          <p:cNvPr id="5" name="Footer Placeholder 4">
            <a:extLst>
              <a:ext uri="{FF2B5EF4-FFF2-40B4-BE49-F238E27FC236}">
                <a16:creationId xmlns:a16="http://schemas.microsoft.com/office/drawing/2014/main" id="{520C9411-F7BE-4146-9BAE-B394D93103E1}"/>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FAB6B800-5348-0B4E-3F98-921A47DB9E5C}"/>
              </a:ext>
            </a:extLst>
          </p:cNvPr>
          <p:cNvSpPr>
            <a:spLocks noGrp="1"/>
          </p:cNvSpPr>
          <p:nvPr>
            <p:ph type="sldNum" sz="quarter" idx="12"/>
          </p:nvPr>
        </p:nvSpPr>
        <p:spPr/>
        <p:txBody>
          <a:bodyPr/>
          <a:lstStyle>
            <a:lvl1pPr>
              <a:defRPr/>
            </a:lvl1pPr>
          </a:lstStyle>
          <a:p>
            <a:fld id="{97E80D49-39D3-409D-A17E-0096183A06A3}" type="slidenum">
              <a:rPr lang="en-GB" altLang="en-US"/>
              <a:pPr/>
              <a:t>‹#›</a:t>
            </a:fld>
            <a:endParaRPr lang="en-GB" altLang="en-US"/>
          </a:p>
        </p:txBody>
      </p:sp>
    </p:spTree>
    <p:extLst>
      <p:ext uri="{BB962C8B-B14F-4D97-AF65-F5344CB8AC3E}">
        <p14:creationId xmlns:p14="http://schemas.microsoft.com/office/powerpoint/2010/main" val="30398615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 Placeholder 2">
            <a:extLst>
              <a:ext uri="{FF2B5EF4-FFF2-40B4-BE49-F238E27FC236}">
                <a16:creationId xmlns:a16="http://schemas.microsoft.com/office/drawing/2014/main" id="{2D01A61E-E479-4C34-DBED-06FD26AB19AF}"/>
              </a:ext>
            </a:extLst>
          </p:cNvPr>
          <p:cNvSpPr>
            <a:spLocks noGrp="1"/>
          </p:cNvSpPr>
          <p:nvPr>
            <p:ph type="dt" sz="half" idx="10"/>
          </p:nvPr>
        </p:nvSpPr>
        <p:spPr>
          <a:xfrm>
            <a:off x="609600" y="6245225"/>
            <a:ext cx="2844800" cy="476250"/>
          </a:xfrm>
        </p:spPr>
        <p:txBody>
          <a:bodyPr/>
          <a:lstStyle>
            <a:lvl1pPr>
              <a:defRPr/>
            </a:lvl1pPr>
          </a:lstStyle>
          <a:p>
            <a:pPr>
              <a:defRPr/>
            </a:pPr>
            <a:endParaRPr lang="en-GB"/>
          </a:p>
        </p:txBody>
      </p:sp>
      <p:sp>
        <p:nvSpPr>
          <p:cNvPr id="4" name="Footer Placeholder 3">
            <a:extLst>
              <a:ext uri="{FF2B5EF4-FFF2-40B4-BE49-F238E27FC236}">
                <a16:creationId xmlns:a16="http://schemas.microsoft.com/office/drawing/2014/main" id="{7EC0A2F3-9D7F-CF83-A2F4-DE385B72D016}"/>
              </a:ext>
            </a:extLst>
          </p:cNvPr>
          <p:cNvSpPr>
            <a:spLocks noGrp="1"/>
          </p:cNvSpPr>
          <p:nvPr>
            <p:ph type="ftr" sz="quarter" idx="11"/>
          </p:nvPr>
        </p:nvSpPr>
        <p:spPr>
          <a:xfrm>
            <a:off x="4165600" y="6245225"/>
            <a:ext cx="3860800" cy="476250"/>
          </a:xfrm>
        </p:spPr>
        <p:txBody>
          <a:bodyPr/>
          <a:lstStyle>
            <a:lvl1pPr>
              <a:defRPr/>
            </a:lvl1pPr>
          </a:lstStyle>
          <a:p>
            <a:pPr>
              <a:defRPr/>
            </a:pPr>
            <a:endParaRPr lang="en-GB"/>
          </a:p>
        </p:txBody>
      </p:sp>
      <p:sp>
        <p:nvSpPr>
          <p:cNvPr id="5" name="Slide Number Placeholder 4">
            <a:extLst>
              <a:ext uri="{FF2B5EF4-FFF2-40B4-BE49-F238E27FC236}">
                <a16:creationId xmlns:a16="http://schemas.microsoft.com/office/drawing/2014/main" id="{7670FE5B-89B5-FEFD-2075-21EE57876FCD}"/>
              </a:ext>
            </a:extLst>
          </p:cNvPr>
          <p:cNvSpPr>
            <a:spLocks noGrp="1"/>
          </p:cNvSpPr>
          <p:nvPr>
            <p:ph type="sldNum" sz="quarter" idx="12"/>
          </p:nvPr>
        </p:nvSpPr>
        <p:spPr>
          <a:xfrm>
            <a:off x="8737600" y="6245225"/>
            <a:ext cx="2844800" cy="476250"/>
          </a:xfrm>
        </p:spPr>
        <p:txBody>
          <a:bodyPr/>
          <a:lstStyle>
            <a:lvl1pPr>
              <a:defRPr/>
            </a:lvl1pPr>
          </a:lstStyle>
          <a:p>
            <a:fld id="{DE43A0BA-5F4B-49E0-A28C-5B8A1800A9B3}" type="slidenum">
              <a:rPr lang="en-GB" altLang="en-US"/>
              <a:pPr/>
              <a:t>‹#›</a:t>
            </a:fld>
            <a:endParaRPr lang="en-GB" altLang="en-US"/>
          </a:p>
        </p:txBody>
      </p:sp>
    </p:spTree>
    <p:extLst>
      <p:ext uri="{BB962C8B-B14F-4D97-AF65-F5344CB8AC3E}">
        <p14:creationId xmlns:p14="http://schemas.microsoft.com/office/powerpoint/2010/main" val="16669640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B6982-EA12-79C3-7FD2-7E75D683DD7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C4B3949-5ECC-9BBF-316E-5771BADE91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9500AC5A-3AB6-47F9-FCBE-576444A3EEED}"/>
              </a:ext>
            </a:extLst>
          </p:cNvPr>
          <p:cNvSpPr>
            <a:spLocks noGrp="1"/>
          </p:cNvSpPr>
          <p:nvPr>
            <p:ph type="dt" sz="half" idx="10"/>
          </p:nvPr>
        </p:nvSpPr>
        <p:spPr/>
        <p:txBody>
          <a:bodyPr/>
          <a:lstStyle/>
          <a:p>
            <a:fld id="{2C9BC393-DB08-A74E-9740-F1896CDE60F8}" type="datetimeFigureOut">
              <a:rPr lang="en-US" smtClean="0"/>
              <a:t>1/29/2026</a:t>
            </a:fld>
            <a:endParaRPr lang="en-US"/>
          </a:p>
        </p:txBody>
      </p:sp>
      <p:sp>
        <p:nvSpPr>
          <p:cNvPr id="5" name="Footer Placeholder 4">
            <a:extLst>
              <a:ext uri="{FF2B5EF4-FFF2-40B4-BE49-F238E27FC236}">
                <a16:creationId xmlns:a16="http://schemas.microsoft.com/office/drawing/2014/main" id="{62233974-0ECB-0281-576F-9137BB2E68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EE1096-F2B2-2885-D0F4-C8834F043FF9}"/>
              </a:ext>
            </a:extLst>
          </p:cNvPr>
          <p:cNvSpPr>
            <a:spLocks noGrp="1"/>
          </p:cNvSpPr>
          <p:nvPr>
            <p:ph type="sldNum" sz="quarter" idx="12"/>
          </p:nvPr>
        </p:nvSpPr>
        <p:spPr/>
        <p:txBody>
          <a:bodyPr/>
          <a:lstStyle/>
          <a:p>
            <a:fld id="{61B45545-61C3-234A-A89E-F4C09DCC9CC0}" type="slidenum">
              <a:rPr lang="en-US" smtClean="0"/>
              <a:t>‹#›</a:t>
            </a:fld>
            <a:endParaRPr lang="en-US"/>
          </a:p>
        </p:txBody>
      </p:sp>
    </p:spTree>
    <p:extLst>
      <p:ext uri="{BB962C8B-B14F-4D97-AF65-F5344CB8AC3E}">
        <p14:creationId xmlns:p14="http://schemas.microsoft.com/office/powerpoint/2010/main" val="9315048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2F5AA-91C3-E02A-4772-C2A3E2D7501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ACD19CF-C4EA-8BF9-6BCC-481FC0C7776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864E646-D637-A6A9-0AF0-498119B88934}"/>
              </a:ext>
            </a:extLst>
          </p:cNvPr>
          <p:cNvSpPr>
            <a:spLocks noGrp="1"/>
          </p:cNvSpPr>
          <p:nvPr>
            <p:ph type="dt" sz="half" idx="10"/>
          </p:nvPr>
        </p:nvSpPr>
        <p:spPr/>
        <p:txBody>
          <a:bodyPr/>
          <a:lstStyle/>
          <a:p>
            <a:fld id="{2C9BC393-DB08-A74E-9740-F1896CDE60F8}" type="datetimeFigureOut">
              <a:rPr lang="en-US" smtClean="0"/>
              <a:t>1/29/2026</a:t>
            </a:fld>
            <a:endParaRPr lang="en-US"/>
          </a:p>
        </p:txBody>
      </p:sp>
      <p:sp>
        <p:nvSpPr>
          <p:cNvPr id="5" name="Footer Placeholder 4">
            <a:extLst>
              <a:ext uri="{FF2B5EF4-FFF2-40B4-BE49-F238E27FC236}">
                <a16:creationId xmlns:a16="http://schemas.microsoft.com/office/drawing/2014/main" id="{1FF281FB-7AA1-1FB2-AFC1-2C775B220B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D51E74-820C-3EA5-802C-A3579C2A901F}"/>
              </a:ext>
            </a:extLst>
          </p:cNvPr>
          <p:cNvSpPr>
            <a:spLocks noGrp="1"/>
          </p:cNvSpPr>
          <p:nvPr>
            <p:ph type="sldNum" sz="quarter" idx="12"/>
          </p:nvPr>
        </p:nvSpPr>
        <p:spPr/>
        <p:txBody>
          <a:bodyPr/>
          <a:lstStyle/>
          <a:p>
            <a:fld id="{61B45545-61C3-234A-A89E-F4C09DCC9CC0}" type="slidenum">
              <a:rPr lang="en-US" smtClean="0"/>
              <a:t>‹#›</a:t>
            </a:fld>
            <a:endParaRPr lang="en-US"/>
          </a:p>
        </p:txBody>
      </p:sp>
    </p:spTree>
    <p:extLst>
      <p:ext uri="{BB962C8B-B14F-4D97-AF65-F5344CB8AC3E}">
        <p14:creationId xmlns:p14="http://schemas.microsoft.com/office/powerpoint/2010/main" val="4325309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DCE0C-79A9-67B9-3091-6C3D792DE20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2A4AD87-9BA3-EAD7-45F4-85A015D928C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363FA5E-C4AB-1B86-14E9-AAC06E5638C4}"/>
              </a:ext>
            </a:extLst>
          </p:cNvPr>
          <p:cNvSpPr>
            <a:spLocks noGrp="1"/>
          </p:cNvSpPr>
          <p:nvPr>
            <p:ph type="dt" sz="half" idx="10"/>
          </p:nvPr>
        </p:nvSpPr>
        <p:spPr/>
        <p:txBody>
          <a:bodyPr/>
          <a:lstStyle/>
          <a:p>
            <a:fld id="{2C9BC393-DB08-A74E-9740-F1896CDE60F8}" type="datetimeFigureOut">
              <a:rPr lang="en-US" smtClean="0"/>
              <a:t>1/29/2026</a:t>
            </a:fld>
            <a:endParaRPr lang="en-US"/>
          </a:p>
        </p:txBody>
      </p:sp>
      <p:sp>
        <p:nvSpPr>
          <p:cNvPr id="5" name="Footer Placeholder 4">
            <a:extLst>
              <a:ext uri="{FF2B5EF4-FFF2-40B4-BE49-F238E27FC236}">
                <a16:creationId xmlns:a16="http://schemas.microsoft.com/office/drawing/2014/main" id="{4B774BA5-AA7B-7A92-E071-D729AE3FE8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64AD79-A5A6-30AD-CEF0-7F79CF63D5E1}"/>
              </a:ext>
            </a:extLst>
          </p:cNvPr>
          <p:cNvSpPr>
            <a:spLocks noGrp="1"/>
          </p:cNvSpPr>
          <p:nvPr>
            <p:ph type="sldNum" sz="quarter" idx="12"/>
          </p:nvPr>
        </p:nvSpPr>
        <p:spPr/>
        <p:txBody>
          <a:bodyPr/>
          <a:lstStyle/>
          <a:p>
            <a:fld id="{61B45545-61C3-234A-A89E-F4C09DCC9CC0}" type="slidenum">
              <a:rPr lang="en-US" smtClean="0"/>
              <a:t>‹#›</a:t>
            </a:fld>
            <a:endParaRPr lang="en-US"/>
          </a:p>
        </p:txBody>
      </p:sp>
    </p:spTree>
    <p:extLst>
      <p:ext uri="{BB962C8B-B14F-4D97-AF65-F5344CB8AC3E}">
        <p14:creationId xmlns:p14="http://schemas.microsoft.com/office/powerpoint/2010/main" val="34596405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E8F56-2458-C17F-E33C-86CB9BE8757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C19D2CA-41A3-BF0D-AC17-E80DE8BF4F1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63C7DAB-5A36-5879-B71A-A75AED3BBA5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3041B4E7-A486-FF10-4C39-D60DF6156543}"/>
              </a:ext>
            </a:extLst>
          </p:cNvPr>
          <p:cNvSpPr>
            <a:spLocks noGrp="1"/>
          </p:cNvSpPr>
          <p:nvPr>
            <p:ph type="dt" sz="half" idx="10"/>
          </p:nvPr>
        </p:nvSpPr>
        <p:spPr/>
        <p:txBody>
          <a:bodyPr/>
          <a:lstStyle/>
          <a:p>
            <a:fld id="{2C9BC393-DB08-A74E-9740-F1896CDE60F8}" type="datetimeFigureOut">
              <a:rPr lang="en-US" smtClean="0"/>
              <a:t>1/29/2026</a:t>
            </a:fld>
            <a:endParaRPr lang="en-US"/>
          </a:p>
        </p:txBody>
      </p:sp>
      <p:sp>
        <p:nvSpPr>
          <p:cNvPr id="6" name="Footer Placeholder 5">
            <a:extLst>
              <a:ext uri="{FF2B5EF4-FFF2-40B4-BE49-F238E27FC236}">
                <a16:creationId xmlns:a16="http://schemas.microsoft.com/office/drawing/2014/main" id="{1BA09A54-19FE-581C-2C40-BA21487FEB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675F7F-096B-2B3D-8138-C297C14330ED}"/>
              </a:ext>
            </a:extLst>
          </p:cNvPr>
          <p:cNvSpPr>
            <a:spLocks noGrp="1"/>
          </p:cNvSpPr>
          <p:nvPr>
            <p:ph type="sldNum" sz="quarter" idx="12"/>
          </p:nvPr>
        </p:nvSpPr>
        <p:spPr/>
        <p:txBody>
          <a:bodyPr/>
          <a:lstStyle/>
          <a:p>
            <a:fld id="{61B45545-61C3-234A-A89E-F4C09DCC9CC0}" type="slidenum">
              <a:rPr lang="en-US" smtClean="0"/>
              <a:t>‹#›</a:t>
            </a:fld>
            <a:endParaRPr lang="en-US"/>
          </a:p>
        </p:txBody>
      </p:sp>
    </p:spTree>
    <p:extLst>
      <p:ext uri="{BB962C8B-B14F-4D97-AF65-F5344CB8AC3E}">
        <p14:creationId xmlns:p14="http://schemas.microsoft.com/office/powerpoint/2010/main" val="5815052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D629B-070E-7D3F-AFF7-EAC380E6FC0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C538FEB-7BF5-F498-C4E8-4E6FFBD377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9C78990-2AEB-F9E6-37CE-83C0B9DC325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29F6CA49-6C31-8067-4000-C5D7481184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19BDABE-1A5E-5FF6-4C05-700930DE0AC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95C7E99-282F-BFBB-4AD6-9444071FB807}"/>
              </a:ext>
            </a:extLst>
          </p:cNvPr>
          <p:cNvSpPr>
            <a:spLocks noGrp="1"/>
          </p:cNvSpPr>
          <p:nvPr>
            <p:ph type="dt" sz="half" idx="10"/>
          </p:nvPr>
        </p:nvSpPr>
        <p:spPr/>
        <p:txBody>
          <a:bodyPr/>
          <a:lstStyle/>
          <a:p>
            <a:fld id="{2C9BC393-DB08-A74E-9740-F1896CDE60F8}" type="datetimeFigureOut">
              <a:rPr lang="en-US" smtClean="0"/>
              <a:t>1/29/2026</a:t>
            </a:fld>
            <a:endParaRPr lang="en-US"/>
          </a:p>
        </p:txBody>
      </p:sp>
      <p:sp>
        <p:nvSpPr>
          <p:cNvPr id="8" name="Footer Placeholder 7">
            <a:extLst>
              <a:ext uri="{FF2B5EF4-FFF2-40B4-BE49-F238E27FC236}">
                <a16:creationId xmlns:a16="http://schemas.microsoft.com/office/drawing/2014/main" id="{AEFDEA08-70A3-AD9F-BAC8-62909799AE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52A803-0415-AD03-65F2-6C468A2AF850}"/>
              </a:ext>
            </a:extLst>
          </p:cNvPr>
          <p:cNvSpPr>
            <a:spLocks noGrp="1"/>
          </p:cNvSpPr>
          <p:nvPr>
            <p:ph type="sldNum" sz="quarter" idx="12"/>
          </p:nvPr>
        </p:nvSpPr>
        <p:spPr/>
        <p:txBody>
          <a:bodyPr/>
          <a:lstStyle/>
          <a:p>
            <a:fld id="{61B45545-61C3-234A-A89E-F4C09DCC9CC0}" type="slidenum">
              <a:rPr lang="en-US" smtClean="0"/>
              <a:t>‹#›</a:t>
            </a:fld>
            <a:endParaRPr lang="en-US"/>
          </a:p>
        </p:txBody>
      </p:sp>
    </p:spTree>
    <p:extLst>
      <p:ext uri="{BB962C8B-B14F-4D97-AF65-F5344CB8AC3E}">
        <p14:creationId xmlns:p14="http://schemas.microsoft.com/office/powerpoint/2010/main" val="4775196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264E1-68B2-2E94-AEC9-34843E2B2F50}"/>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7B6F9C84-4A31-960F-DCD4-06E8BC331AAE}"/>
              </a:ext>
            </a:extLst>
          </p:cNvPr>
          <p:cNvSpPr>
            <a:spLocks noGrp="1"/>
          </p:cNvSpPr>
          <p:nvPr>
            <p:ph type="dt" sz="half" idx="10"/>
          </p:nvPr>
        </p:nvSpPr>
        <p:spPr/>
        <p:txBody>
          <a:bodyPr/>
          <a:lstStyle/>
          <a:p>
            <a:fld id="{2C9BC393-DB08-A74E-9740-F1896CDE60F8}" type="datetimeFigureOut">
              <a:rPr lang="en-US" smtClean="0"/>
              <a:t>1/29/2026</a:t>
            </a:fld>
            <a:endParaRPr lang="en-US"/>
          </a:p>
        </p:txBody>
      </p:sp>
      <p:sp>
        <p:nvSpPr>
          <p:cNvPr id="4" name="Footer Placeholder 3">
            <a:extLst>
              <a:ext uri="{FF2B5EF4-FFF2-40B4-BE49-F238E27FC236}">
                <a16:creationId xmlns:a16="http://schemas.microsoft.com/office/drawing/2014/main" id="{B4755B75-7783-F787-C3ED-A78BE161D4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8A5634-1E07-B59B-09FD-C974AB780F25}"/>
              </a:ext>
            </a:extLst>
          </p:cNvPr>
          <p:cNvSpPr>
            <a:spLocks noGrp="1"/>
          </p:cNvSpPr>
          <p:nvPr>
            <p:ph type="sldNum" sz="quarter" idx="12"/>
          </p:nvPr>
        </p:nvSpPr>
        <p:spPr/>
        <p:txBody>
          <a:bodyPr/>
          <a:lstStyle/>
          <a:p>
            <a:fld id="{61B45545-61C3-234A-A89E-F4C09DCC9CC0}" type="slidenum">
              <a:rPr lang="en-US" smtClean="0"/>
              <a:t>‹#›</a:t>
            </a:fld>
            <a:endParaRPr lang="en-US"/>
          </a:p>
        </p:txBody>
      </p:sp>
    </p:spTree>
    <p:extLst>
      <p:ext uri="{BB962C8B-B14F-4D97-AF65-F5344CB8AC3E}">
        <p14:creationId xmlns:p14="http://schemas.microsoft.com/office/powerpoint/2010/main" val="35612677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3695BF-B466-5A15-F682-5D632AA35022}"/>
              </a:ext>
            </a:extLst>
          </p:cNvPr>
          <p:cNvSpPr>
            <a:spLocks noGrp="1"/>
          </p:cNvSpPr>
          <p:nvPr>
            <p:ph type="dt" sz="half" idx="10"/>
          </p:nvPr>
        </p:nvSpPr>
        <p:spPr/>
        <p:txBody>
          <a:bodyPr/>
          <a:lstStyle/>
          <a:p>
            <a:fld id="{2C9BC393-DB08-A74E-9740-F1896CDE60F8}" type="datetimeFigureOut">
              <a:rPr lang="en-US" smtClean="0"/>
              <a:t>1/29/2026</a:t>
            </a:fld>
            <a:endParaRPr lang="en-US"/>
          </a:p>
        </p:txBody>
      </p:sp>
      <p:sp>
        <p:nvSpPr>
          <p:cNvPr id="3" name="Footer Placeholder 2">
            <a:extLst>
              <a:ext uri="{FF2B5EF4-FFF2-40B4-BE49-F238E27FC236}">
                <a16:creationId xmlns:a16="http://schemas.microsoft.com/office/drawing/2014/main" id="{CAE30F6F-850F-11B9-0EC4-8A89EBE07A8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14E4A2-255F-16DB-FDBC-7EDFD75E0EA7}"/>
              </a:ext>
            </a:extLst>
          </p:cNvPr>
          <p:cNvSpPr>
            <a:spLocks noGrp="1"/>
          </p:cNvSpPr>
          <p:nvPr>
            <p:ph type="sldNum" sz="quarter" idx="12"/>
          </p:nvPr>
        </p:nvSpPr>
        <p:spPr/>
        <p:txBody>
          <a:bodyPr/>
          <a:lstStyle/>
          <a:p>
            <a:fld id="{61B45545-61C3-234A-A89E-F4C09DCC9CC0}" type="slidenum">
              <a:rPr lang="en-US" smtClean="0"/>
              <a:t>‹#›</a:t>
            </a:fld>
            <a:endParaRPr lang="en-US"/>
          </a:p>
        </p:txBody>
      </p:sp>
    </p:spTree>
    <p:extLst>
      <p:ext uri="{BB962C8B-B14F-4D97-AF65-F5344CB8AC3E}">
        <p14:creationId xmlns:p14="http://schemas.microsoft.com/office/powerpoint/2010/main" val="1930390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84955-1FD8-460A-026B-5FABCDECE3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D7E70DB-F0F9-2F0A-0429-CB448B7BD3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7533B78-E521-BAD2-A624-DADFFFC5C1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3D4FF0-571A-F164-387F-20CE7AF58717}"/>
              </a:ext>
            </a:extLst>
          </p:cNvPr>
          <p:cNvSpPr>
            <a:spLocks noGrp="1"/>
          </p:cNvSpPr>
          <p:nvPr>
            <p:ph type="dt" sz="half" idx="10"/>
          </p:nvPr>
        </p:nvSpPr>
        <p:spPr/>
        <p:txBody>
          <a:bodyPr/>
          <a:lstStyle/>
          <a:p>
            <a:fld id="{8AEB77D2-8C1B-4E05-A22B-130CF4800721}" type="datetimeFigureOut">
              <a:rPr lang="en-GB" smtClean="0"/>
              <a:t>29/01/2026</a:t>
            </a:fld>
            <a:endParaRPr lang="en-GB"/>
          </a:p>
        </p:txBody>
      </p:sp>
      <p:sp>
        <p:nvSpPr>
          <p:cNvPr id="6" name="Footer Placeholder 5">
            <a:extLst>
              <a:ext uri="{FF2B5EF4-FFF2-40B4-BE49-F238E27FC236}">
                <a16:creationId xmlns:a16="http://schemas.microsoft.com/office/drawing/2014/main" id="{532CDF51-2F2F-950E-499B-1C4909F814F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2F222FA-53B9-704F-2D43-EFDE7BABECB5}"/>
              </a:ext>
            </a:extLst>
          </p:cNvPr>
          <p:cNvSpPr>
            <a:spLocks noGrp="1"/>
          </p:cNvSpPr>
          <p:nvPr>
            <p:ph type="sldNum" sz="quarter" idx="12"/>
          </p:nvPr>
        </p:nvSpPr>
        <p:spPr/>
        <p:txBody>
          <a:bodyPr/>
          <a:lstStyle/>
          <a:p>
            <a:fld id="{FD94929A-0E38-4102-BDBF-0C937DCABA90}" type="slidenum">
              <a:rPr lang="en-GB" smtClean="0"/>
              <a:t>‹#›</a:t>
            </a:fld>
            <a:endParaRPr lang="en-GB"/>
          </a:p>
        </p:txBody>
      </p:sp>
    </p:spTree>
    <p:extLst>
      <p:ext uri="{BB962C8B-B14F-4D97-AF65-F5344CB8AC3E}">
        <p14:creationId xmlns:p14="http://schemas.microsoft.com/office/powerpoint/2010/main" val="286939474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60441-61A0-2369-B262-D9B57EC31B4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DE17725-AC68-4814-9AF2-0B41A39945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AC0E7C1-52E2-D982-AA1A-28DF61DF2D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444B09A-FF02-7203-1A00-81A787005FFB}"/>
              </a:ext>
            </a:extLst>
          </p:cNvPr>
          <p:cNvSpPr>
            <a:spLocks noGrp="1"/>
          </p:cNvSpPr>
          <p:nvPr>
            <p:ph type="dt" sz="half" idx="10"/>
          </p:nvPr>
        </p:nvSpPr>
        <p:spPr/>
        <p:txBody>
          <a:bodyPr/>
          <a:lstStyle/>
          <a:p>
            <a:fld id="{2C9BC393-DB08-A74E-9740-F1896CDE60F8}" type="datetimeFigureOut">
              <a:rPr lang="en-US" smtClean="0"/>
              <a:t>1/29/2026</a:t>
            </a:fld>
            <a:endParaRPr lang="en-US"/>
          </a:p>
        </p:txBody>
      </p:sp>
      <p:sp>
        <p:nvSpPr>
          <p:cNvPr id="6" name="Footer Placeholder 5">
            <a:extLst>
              <a:ext uri="{FF2B5EF4-FFF2-40B4-BE49-F238E27FC236}">
                <a16:creationId xmlns:a16="http://schemas.microsoft.com/office/drawing/2014/main" id="{F65536D8-FEA9-5754-7796-7F33BFFA30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101651-AE5D-DA2D-212E-83630A562F26}"/>
              </a:ext>
            </a:extLst>
          </p:cNvPr>
          <p:cNvSpPr>
            <a:spLocks noGrp="1"/>
          </p:cNvSpPr>
          <p:nvPr>
            <p:ph type="sldNum" sz="quarter" idx="12"/>
          </p:nvPr>
        </p:nvSpPr>
        <p:spPr/>
        <p:txBody>
          <a:bodyPr/>
          <a:lstStyle/>
          <a:p>
            <a:fld id="{61B45545-61C3-234A-A89E-F4C09DCC9CC0}" type="slidenum">
              <a:rPr lang="en-US" smtClean="0"/>
              <a:t>‹#›</a:t>
            </a:fld>
            <a:endParaRPr lang="en-US"/>
          </a:p>
        </p:txBody>
      </p:sp>
    </p:spTree>
    <p:extLst>
      <p:ext uri="{BB962C8B-B14F-4D97-AF65-F5344CB8AC3E}">
        <p14:creationId xmlns:p14="http://schemas.microsoft.com/office/powerpoint/2010/main" val="290307441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118C5-8819-0F5C-B586-6B5D16105D3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C61C208-D8A5-F3D2-742B-0DCFC371A6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1194C0-35FE-93F2-B333-EC01089D64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22B58DA-9992-5045-EDDB-0A463FA84CE5}"/>
              </a:ext>
            </a:extLst>
          </p:cNvPr>
          <p:cNvSpPr>
            <a:spLocks noGrp="1"/>
          </p:cNvSpPr>
          <p:nvPr>
            <p:ph type="dt" sz="half" idx="10"/>
          </p:nvPr>
        </p:nvSpPr>
        <p:spPr/>
        <p:txBody>
          <a:bodyPr/>
          <a:lstStyle/>
          <a:p>
            <a:fld id="{2C9BC393-DB08-A74E-9740-F1896CDE60F8}" type="datetimeFigureOut">
              <a:rPr lang="en-US" smtClean="0"/>
              <a:t>1/29/2026</a:t>
            </a:fld>
            <a:endParaRPr lang="en-US"/>
          </a:p>
        </p:txBody>
      </p:sp>
      <p:sp>
        <p:nvSpPr>
          <p:cNvPr id="6" name="Footer Placeholder 5">
            <a:extLst>
              <a:ext uri="{FF2B5EF4-FFF2-40B4-BE49-F238E27FC236}">
                <a16:creationId xmlns:a16="http://schemas.microsoft.com/office/drawing/2014/main" id="{F5795E69-4FC7-4007-A502-B51047AB13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5C2457-047F-494A-4FF7-D9DD4087089D}"/>
              </a:ext>
            </a:extLst>
          </p:cNvPr>
          <p:cNvSpPr>
            <a:spLocks noGrp="1"/>
          </p:cNvSpPr>
          <p:nvPr>
            <p:ph type="sldNum" sz="quarter" idx="12"/>
          </p:nvPr>
        </p:nvSpPr>
        <p:spPr/>
        <p:txBody>
          <a:bodyPr/>
          <a:lstStyle/>
          <a:p>
            <a:fld id="{61B45545-61C3-234A-A89E-F4C09DCC9CC0}" type="slidenum">
              <a:rPr lang="en-US" smtClean="0"/>
              <a:t>‹#›</a:t>
            </a:fld>
            <a:endParaRPr lang="en-US"/>
          </a:p>
        </p:txBody>
      </p:sp>
    </p:spTree>
    <p:extLst>
      <p:ext uri="{BB962C8B-B14F-4D97-AF65-F5344CB8AC3E}">
        <p14:creationId xmlns:p14="http://schemas.microsoft.com/office/powerpoint/2010/main" val="209943064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71037-4ECF-2AAA-5049-A672C8F94AE6}"/>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69CAE56-AB08-F59A-591E-D303F810DA5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37C3269-3164-8831-5866-4C330E9BB771}"/>
              </a:ext>
            </a:extLst>
          </p:cNvPr>
          <p:cNvSpPr>
            <a:spLocks noGrp="1"/>
          </p:cNvSpPr>
          <p:nvPr>
            <p:ph type="dt" sz="half" idx="10"/>
          </p:nvPr>
        </p:nvSpPr>
        <p:spPr/>
        <p:txBody>
          <a:bodyPr/>
          <a:lstStyle/>
          <a:p>
            <a:fld id="{2C9BC393-DB08-A74E-9740-F1896CDE60F8}" type="datetimeFigureOut">
              <a:rPr lang="en-US" smtClean="0"/>
              <a:t>1/29/2026</a:t>
            </a:fld>
            <a:endParaRPr lang="en-US"/>
          </a:p>
        </p:txBody>
      </p:sp>
      <p:sp>
        <p:nvSpPr>
          <p:cNvPr id="5" name="Footer Placeholder 4">
            <a:extLst>
              <a:ext uri="{FF2B5EF4-FFF2-40B4-BE49-F238E27FC236}">
                <a16:creationId xmlns:a16="http://schemas.microsoft.com/office/drawing/2014/main" id="{B62E42DC-CA90-87C3-7E1B-AEB8D9866E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C4A040-F6F9-DC4E-D89B-BD4768712F64}"/>
              </a:ext>
            </a:extLst>
          </p:cNvPr>
          <p:cNvSpPr>
            <a:spLocks noGrp="1"/>
          </p:cNvSpPr>
          <p:nvPr>
            <p:ph type="sldNum" sz="quarter" idx="12"/>
          </p:nvPr>
        </p:nvSpPr>
        <p:spPr/>
        <p:txBody>
          <a:bodyPr/>
          <a:lstStyle/>
          <a:p>
            <a:fld id="{61B45545-61C3-234A-A89E-F4C09DCC9CC0}" type="slidenum">
              <a:rPr lang="en-US" smtClean="0"/>
              <a:t>‹#›</a:t>
            </a:fld>
            <a:endParaRPr lang="en-US"/>
          </a:p>
        </p:txBody>
      </p:sp>
    </p:spTree>
    <p:extLst>
      <p:ext uri="{BB962C8B-B14F-4D97-AF65-F5344CB8AC3E}">
        <p14:creationId xmlns:p14="http://schemas.microsoft.com/office/powerpoint/2010/main" val="290861395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9CD0FA-EDA6-E662-9E45-C045E379E0B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707F70A-1415-E0C1-F58A-6BEB5E85E82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50D0C6C-A97C-DFBB-C502-C23B6F235220}"/>
              </a:ext>
            </a:extLst>
          </p:cNvPr>
          <p:cNvSpPr>
            <a:spLocks noGrp="1"/>
          </p:cNvSpPr>
          <p:nvPr>
            <p:ph type="dt" sz="half" idx="10"/>
          </p:nvPr>
        </p:nvSpPr>
        <p:spPr/>
        <p:txBody>
          <a:bodyPr/>
          <a:lstStyle/>
          <a:p>
            <a:fld id="{2C9BC393-DB08-A74E-9740-F1896CDE60F8}" type="datetimeFigureOut">
              <a:rPr lang="en-US" smtClean="0"/>
              <a:t>1/29/2026</a:t>
            </a:fld>
            <a:endParaRPr lang="en-US"/>
          </a:p>
        </p:txBody>
      </p:sp>
      <p:sp>
        <p:nvSpPr>
          <p:cNvPr id="5" name="Footer Placeholder 4">
            <a:extLst>
              <a:ext uri="{FF2B5EF4-FFF2-40B4-BE49-F238E27FC236}">
                <a16:creationId xmlns:a16="http://schemas.microsoft.com/office/drawing/2014/main" id="{F37B7D86-045E-035F-F4C4-1F5D61E767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211517-4DE7-F2E5-EF94-AE3F60AC6604}"/>
              </a:ext>
            </a:extLst>
          </p:cNvPr>
          <p:cNvSpPr>
            <a:spLocks noGrp="1"/>
          </p:cNvSpPr>
          <p:nvPr>
            <p:ph type="sldNum" sz="quarter" idx="12"/>
          </p:nvPr>
        </p:nvSpPr>
        <p:spPr/>
        <p:txBody>
          <a:bodyPr/>
          <a:lstStyle/>
          <a:p>
            <a:fld id="{61B45545-61C3-234A-A89E-F4C09DCC9CC0}" type="slidenum">
              <a:rPr lang="en-US" smtClean="0"/>
              <a:t>‹#›</a:t>
            </a:fld>
            <a:endParaRPr lang="en-US"/>
          </a:p>
        </p:txBody>
      </p:sp>
    </p:spTree>
    <p:extLst>
      <p:ext uri="{BB962C8B-B14F-4D97-AF65-F5344CB8AC3E}">
        <p14:creationId xmlns:p14="http://schemas.microsoft.com/office/powerpoint/2010/main" val="273508749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9" name="Rectangle 8"/>
          <p:cNvSpPr/>
          <p:nvPr userDrawn="1"/>
        </p:nvSpPr>
        <p:spPr>
          <a:xfrm>
            <a:off x="694" y="3631444"/>
            <a:ext cx="12192000" cy="3226556"/>
          </a:xfrm>
          <a:prstGeom prst="rect">
            <a:avLst/>
          </a:prstGeom>
          <a:gradFill>
            <a:gsLst>
              <a:gs pos="0">
                <a:schemeClr val="accent1">
                  <a:lumMod val="5000"/>
                  <a:lumOff val="95000"/>
                  <a:alpha val="70000"/>
                </a:schemeClr>
              </a:gs>
              <a:gs pos="100000">
                <a:schemeClr val="bg1">
                  <a:alpha val="9000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017" dirty="0">
              <a:effectLst/>
            </a:endParaRPr>
          </a:p>
        </p:txBody>
      </p:sp>
      <p:sp>
        <p:nvSpPr>
          <p:cNvPr id="2" name="Title 1"/>
          <p:cNvSpPr>
            <a:spLocks noGrp="1"/>
          </p:cNvSpPr>
          <p:nvPr userDrawn="1">
            <p:ph type="ctrTitle"/>
          </p:nvPr>
        </p:nvSpPr>
        <p:spPr>
          <a:xfrm>
            <a:off x="604715" y="4105346"/>
            <a:ext cx="10982568" cy="70782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rtlCol="0" anchor="ctr" anchorCtr="0" compatLnSpc="1">
            <a:prstTxWarp prst="textNoShape">
              <a:avLst/>
            </a:prstTxWarp>
            <a:spAutoFit/>
          </a:bodyPr>
          <a:lstStyle>
            <a:lvl1pPr>
              <a:defRPr lang="en-GB">
                <a:ea typeface="ＭＳ Ｐゴシック" charset="0"/>
                <a:cs typeface="Arial" panose="020B0604020202020204" pitchFamily="34" charset="0"/>
              </a:defRPr>
            </a:lvl1pPr>
          </a:lstStyle>
          <a:p>
            <a:pPr lvl="0"/>
            <a:r>
              <a:rPr lang="en-US" dirty="0"/>
              <a:t>Click to edit Master title style</a:t>
            </a:r>
            <a:endParaRPr lang="en-GB" dirty="0"/>
          </a:p>
        </p:txBody>
      </p:sp>
      <p:sp>
        <p:nvSpPr>
          <p:cNvPr id="13" name="Text Placeholder 11"/>
          <p:cNvSpPr>
            <a:spLocks noGrp="1"/>
          </p:cNvSpPr>
          <p:nvPr>
            <p:ph type="body" sz="quarter" idx="10" hasCustomPrompt="1"/>
          </p:nvPr>
        </p:nvSpPr>
        <p:spPr>
          <a:xfrm>
            <a:off x="604716" y="5222987"/>
            <a:ext cx="5491630" cy="1234158"/>
          </a:xfrm>
        </p:spPr>
        <p:txBody>
          <a:bodyPr lIns="90000" tIns="46800" rIns="90000" bIns="46800">
            <a:normAutofit/>
          </a:bodyPr>
          <a:lstStyle>
            <a:lvl1pPr marL="0" indent="0">
              <a:buNone/>
              <a:defRPr sz="2017" baseline="0"/>
            </a:lvl1pPr>
            <a:lvl2pPr marL="512201" indent="0">
              <a:buNone/>
              <a:defRPr/>
            </a:lvl2pPr>
            <a:lvl3pPr marL="1024402" indent="0">
              <a:buNone/>
              <a:defRPr/>
            </a:lvl3pPr>
            <a:lvl4pPr marL="1536603" indent="0">
              <a:buNone/>
              <a:defRPr/>
            </a:lvl4pPr>
            <a:lvl5pPr marL="2048805" indent="0">
              <a:buNone/>
              <a:defRPr/>
            </a:lvl5pPr>
          </a:lstStyle>
          <a:p>
            <a:pPr lvl="0"/>
            <a:r>
              <a:rPr lang="en-US" dirty="0"/>
              <a:t>Click to add speaker name and position</a:t>
            </a:r>
          </a:p>
        </p:txBody>
      </p:sp>
    </p:spTree>
    <p:custDataLst>
      <p:tags r:id="rId1"/>
    </p:custDataLst>
    <p:extLst>
      <p:ext uri="{BB962C8B-B14F-4D97-AF65-F5344CB8AC3E}">
        <p14:creationId xmlns:p14="http://schemas.microsoft.com/office/powerpoint/2010/main" val="924652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1723F-E66C-C4D3-F9A2-74C585F24F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2A5078D-7E17-D90F-F515-D777A7A432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0E7367F-EC1B-2EF8-6E0B-DA12528320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84AEEE-FDF5-D901-D1F9-359DE33195FD}"/>
              </a:ext>
            </a:extLst>
          </p:cNvPr>
          <p:cNvSpPr>
            <a:spLocks noGrp="1"/>
          </p:cNvSpPr>
          <p:nvPr>
            <p:ph type="dt" sz="half" idx="10"/>
          </p:nvPr>
        </p:nvSpPr>
        <p:spPr/>
        <p:txBody>
          <a:bodyPr/>
          <a:lstStyle/>
          <a:p>
            <a:fld id="{8AEB77D2-8C1B-4E05-A22B-130CF4800721}" type="datetimeFigureOut">
              <a:rPr lang="en-GB" smtClean="0"/>
              <a:t>29/01/2026</a:t>
            </a:fld>
            <a:endParaRPr lang="en-GB"/>
          </a:p>
        </p:txBody>
      </p:sp>
      <p:sp>
        <p:nvSpPr>
          <p:cNvPr id="6" name="Footer Placeholder 5">
            <a:extLst>
              <a:ext uri="{FF2B5EF4-FFF2-40B4-BE49-F238E27FC236}">
                <a16:creationId xmlns:a16="http://schemas.microsoft.com/office/drawing/2014/main" id="{396170B4-4E11-2078-E880-9903ED01DC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F4D28AF-C061-1E63-5435-4B97F511AB8C}"/>
              </a:ext>
            </a:extLst>
          </p:cNvPr>
          <p:cNvSpPr>
            <a:spLocks noGrp="1"/>
          </p:cNvSpPr>
          <p:nvPr>
            <p:ph type="sldNum" sz="quarter" idx="12"/>
          </p:nvPr>
        </p:nvSpPr>
        <p:spPr/>
        <p:txBody>
          <a:bodyPr/>
          <a:lstStyle/>
          <a:p>
            <a:fld id="{FD94929A-0E38-4102-BDBF-0C937DCABA90}" type="slidenum">
              <a:rPr lang="en-GB" smtClean="0"/>
              <a:t>‹#›</a:t>
            </a:fld>
            <a:endParaRPr lang="en-GB"/>
          </a:p>
        </p:txBody>
      </p:sp>
    </p:spTree>
    <p:extLst>
      <p:ext uri="{BB962C8B-B14F-4D97-AF65-F5344CB8AC3E}">
        <p14:creationId xmlns:p14="http://schemas.microsoft.com/office/powerpoint/2010/main" val="615172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3.emf"/><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0.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12.jpeg"/><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1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3.jpe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14.jpeg"/><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10.jpe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image" Target="../media/image16.emf"/><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image" Target="../media/image15.emf"/><Relationship Id="rId5" Type="http://schemas.openxmlformats.org/officeDocument/2006/relationships/slideLayout" Target="../slideLayouts/slideLayout45.xml"/><Relationship Id="rId10" Type="http://schemas.openxmlformats.org/officeDocument/2006/relationships/theme" Target="../theme/theme6.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7.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9.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A323DC-6292-181C-479D-B053E35DA506}"/>
              </a:ext>
            </a:extLst>
          </p:cNvPr>
          <p:cNvSpPr>
            <a:spLocks noGrp="1"/>
          </p:cNvSpPr>
          <p:nvPr>
            <p:ph type="title"/>
          </p:nvPr>
        </p:nvSpPr>
        <p:spPr>
          <a:xfrm>
            <a:off x="838200" y="365125"/>
            <a:ext cx="10515600" cy="98600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885FB07-CE5A-40A9-5C64-020120F8EF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522E983-03D5-C79D-E4AC-70FEF3A373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AEB77D2-8C1B-4E05-A22B-130CF4800721}" type="datetimeFigureOut">
              <a:rPr lang="en-GB" smtClean="0"/>
              <a:t>29/01/2026</a:t>
            </a:fld>
            <a:endParaRPr lang="en-GB"/>
          </a:p>
        </p:txBody>
      </p:sp>
      <p:sp>
        <p:nvSpPr>
          <p:cNvPr id="5" name="Footer Placeholder 4">
            <a:extLst>
              <a:ext uri="{FF2B5EF4-FFF2-40B4-BE49-F238E27FC236}">
                <a16:creationId xmlns:a16="http://schemas.microsoft.com/office/drawing/2014/main" id="{6ABE32CD-51D3-8B5A-8F59-D408EEFD0E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A51D7C4-CB37-5069-80EC-1F41059783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D94929A-0E38-4102-BDBF-0C937DCABA90}" type="slidenum">
              <a:rPr lang="en-GB" smtClean="0"/>
              <a:t>‹#›</a:t>
            </a:fld>
            <a:endParaRPr lang="en-GB"/>
          </a:p>
        </p:txBody>
      </p:sp>
      <p:sp>
        <p:nvSpPr>
          <p:cNvPr id="7" name="Rectangle 6">
            <a:extLst>
              <a:ext uri="{FF2B5EF4-FFF2-40B4-BE49-F238E27FC236}">
                <a16:creationId xmlns:a16="http://schemas.microsoft.com/office/drawing/2014/main" id="{2940736C-5F9B-D379-84B4-3273BA31E92E}"/>
              </a:ext>
            </a:extLst>
          </p:cNvPr>
          <p:cNvSpPr/>
          <p:nvPr userDrawn="1"/>
        </p:nvSpPr>
        <p:spPr>
          <a:xfrm>
            <a:off x="1" y="0"/>
            <a:ext cx="12192000" cy="1419367"/>
          </a:xfrm>
          <a:prstGeom prst="rect">
            <a:avLst/>
          </a:prstGeom>
          <a:solidFill>
            <a:srgbClr val="66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S:\CRANE\Logo\CRANE Logos Nov 2015\CRANE logo 2015_Final 2015.jpg">
            <a:extLst>
              <a:ext uri="{FF2B5EF4-FFF2-40B4-BE49-F238E27FC236}">
                <a16:creationId xmlns:a16="http://schemas.microsoft.com/office/drawing/2014/main" id="{6402F0F0-12CD-C37D-9B4F-AFADEE940105}"/>
              </a:ext>
            </a:extLst>
          </p:cNvPr>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0103889" y="5945662"/>
            <a:ext cx="1890000" cy="810000"/>
          </a:xfrm>
          <a:prstGeom prst="rect">
            <a:avLst/>
          </a:prstGeom>
          <a:noFill/>
          <a:ln>
            <a:noFill/>
          </a:ln>
        </p:spPr>
      </p:pic>
      <p:pic>
        <p:nvPicPr>
          <p:cNvPr id="9" name="Picture 8">
            <a:extLst>
              <a:ext uri="{FF2B5EF4-FFF2-40B4-BE49-F238E27FC236}">
                <a16:creationId xmlns:a16="http://schemas.microsoft.com/office/drawing/2014/main" id="{77E56387-5D13-BF6B-AEFF-3CCF3305A02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3826" y="5827393"/>
            <a:ext cx="2160000" cy="1061994"/>
          </a:xfrm>
          <a:prstGeom prst="rect">
            <a:avLst/>
          </a:prstGeom>
        </p:spPr>
      </p:pic>
    </p:spTree>
    <p:extLst>
      <p:ext uri="{BB962C8B-B14F-4D97-AF65-F5344CB8AC3E}">
        <p14:creationId xmlns:p14="http://schemas.microsoft.com/office/powerpoint/2010/main" val="41196632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5360" y="274638"/>
            <a:ext cx="1124704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335360" y="1600201"/>
            <a:ext cx="1124704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335360" y="6597353"/>
            <a:ext cx="2844800" cy="268139"/>
          </a:xfrm>
          <a:prstGeom prst="rect">
            <a:avLst/>
          </a:prstGeom>
        </p:spPr>
        <p:txBody>
          <a:bodyPr vert="horz" lIns="91440" tIns="45720" rIns="91440" bIns="45720" rtlCol="0" anchor="ctr"/>
          <a:lstStyle>
            <a:lvl1pPr algn="l">
              <a:defRPr sz="1100">
                <a:solidFill>
                  <a:schemeClr val="bg1"/>
                </a:solidFill>
              </a:defRPr>
            </a:lvl1pPr>
          </a:lstStyle>
          <a:p>
            <a:fld id="{196201F7-0CDD-4091-AD65-07541FF3A6BB}" type="datetimeFigureOut">
              <a:rPr lang="en-GB" smtClean="0"/>
              <a:pPr/>
              <a:t>29/01/2026</a:t>
            </a:fld>
            <a:endParaRPr lang="en-GB"/>
          </a:p>
        </p:txBody>
      </p:sp>
      <p:sp>
        <p:nvSpPr>
          <p:cNvPr id="5" name="Footer Placeholder 4"/>
          <p:cNvSpPr>
            <a:spLocks noGrp="1"/>
          </p:cNvSpPr>
          <p:nvPr>
            <p:ph type="ftr" sz="quarter" idx="3"/>
          </p:nvPr>
        </p:nvSpPr>
        <p:spPr>
          <a:xfrm>
            <a:off x="4165600" y="6597353"/>
            <a:ext cx="3860800" cy="268139"/>
          </a:xfrm>
          <a:prstGeom prst="rect">
            <a:avLst/>
          </a:prstGeom>
        </p:spPr>
        <p:txBody>
          <a:bodyPr vert="horz" lIns="91440" tIns="45720" rIns="91440" bIns="45720" rtlCol="0" anchor="ctr"/>
          <a:lstStyle>
            <a:lvl1pPr algn="ctr">
              <a:defRPr sz="1100">
                <a:solidFill>
                  <a:schemeClr val="bg1"/>
                </a:solidFill>
              </a:defRPr>
            </a:lvl1pPr>
          </a:lstStyle>
          <a:p>
            <a:endParaRPr lang="en-GB"/>
          </a:p>
        </p:txBody>
      </p:sp>
      <p:sp>
        <p:nvSpPr>
          <p:cNvPr id="6" name="Slide Number Placeholder 5"/>
          <p:cNvSpPr>
            <a:spLocks noGrp="1"/>
          </p:cNvSpPr>
          <p:nvPr>
            <p:ph type="sldNum" sz="quarter" idx="4"/>
          </p:nvPr>
        </p:nvSpPr>
        <p:spPr>
          <a:xfrm>
            <a:off x="8737600" y="6597353"/>
            <a:ext cx="2844800" cy="268139"/>
          </a:xfrm>
          <a:prstGeom prst="rect">
            <a:avLst/>
          </a:prstGeom>
        </p:spPr>
        <p:txBody>
          <a:bodyPr vert="horz" lIns="91440" tIns="45720" rIns="91440" bIns="45720" rtlCol="0" anchor="ctr"/>
          <a:lstStyle>
            <a:lvl1pPr algn="r">
              <a:defRPr sz="1100">
                <a:solidFill>
                  <a:schemeClr val="bg1"/>
                </a:solidFill>
              </a:defRPr>
            </a:lvl1pPr>
          </a:lstStyle>
          <a:p>
            <a:fld id="{8A031986-DA44-4553-9E2D-F4561C2C60EA}" type="slidenum">
              <a:rPr lang="en-GB" smtClean="0"/>
              <a:pPr/>
              <a:t>‹#›</a:t>
            </a:fld>
            <a:endParaRPr lang="en-GB"/>
          </a:p>
        </p:txBody>
      </p:sp>
      <p:pic>
        <p:nvPicPr>
          <p:cNvPr id="9" name="Picture 8"/>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9192054" y="245264"/>
            <a:ext cx="2642081" cy="855113"/>
          </a:xfrm>
          <a:prstGeom prst="rect">
            <a:avLst/>
          </a:prstGeom>
        </p:spPr>
      </p:pic>
    </p:spTree>
    <p:extLst>
      <p:ext uri="{BB962C8B-B14F-4D97-AF65-F5344CB8AC3E}">
        <p14:creationId xmlns:p14="http://schemas.microsoft.com/office/powerpoint/2010/main" val="162855570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p:txStyles>
    <p:titleStyle>
      <a:lvl1pPr algn="l" defTabSz="914400" rtl="0" eaLnBrk="1" latinLnBrk="0" hangingPunct="1">
        <a:spcBef>
          <a:spcPct val="0"/>
        </a:spcBef>
        <a:buNone/>
        <a:defRPr sz="4400" b="1"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441346" name="AutoShape 2"/>
          <p:cNvCxnSpPr>
            <a:cxnSpLocks noChangeShapeType="1"/>
          </p:cNvCxnSpPr>
          <p:nvPr userDrawn="1"/>
        </p:nvCxnSpPr>
        <p:spPr bwMode="auto">
          <a:xfrm>
            <a:off x="736600" y="5903913"/>
            <a:ext cx="10642600" cy="0"/>
          </a:xfrm>
          <a:prstGeom prst="straightConnector1">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41348" name="Picture 4" descr="Logo colou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8525933" y="6084891"/>
            <a:ext cx="2889251" cy="327025"/>
          </a:xfrm>
          <a:prstGeom prst="rect">
            <a:avLst/>
          </a:prstGeom>
          <a:noFill/>
          <a:extLst>
            <a:ext uri="{909E8E84-426E-40DD-AFC4-6F175D3DCCD1}">
              <a14:hiddenFill xmlns:a14="http://schemas.microsoft.com/office/drawing/2010/main">
                <a:solidFill>
                  <a:srgbClr val="FFFFFF"/>
                </a:solidFill>
              </a14:hiddenFill>
            </a:ext>
          </a:extLst>
        </p:spPr>
      </p:pic>
      <p:pic>
        <p:nvPicPr>
          <p:cNvPr id="441353" name="Picture 9" descr="EVE_LOGO_HORIZONTAL_MEDIUM_RGB"/>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806951" y="1331916"/>
            <a:ext cx="7076016" cy="3100387"/>
          </a:xfrm>
          <a:prstGeom prst="rect">
            <a:avLst/>
          </a:prstGeom>
          <a:noFill/>
          <a:extLst>
            <a:ext uri="{909E8E84-426E-40DD-AFC4-6F175D3DCCD1}">
              <a14:hiddenFill xmlns:a14="http://schemas.microsoft.com/office/drawing/2010/main">
                <a:solidFill>
                  <a:srgbClr val="FFFFFF"/>
                </a:solidFill>
              </a14:hiddenFill>
            </a:ext>
          </a:extLst>
        </p:spPr>
      </p:pic>
      <p:pic>
        <p:nvPicPr>
          <p:cNvPr id="441358" name="Picture 14" descr="KHP_L_oneline_CMYK"/>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726020" y="6142038"/>
            <a:ext cx="3865033" cy="169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41374"/>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rtl="0" fontAlgn="base">
        <a:spcBef>
          <a:spcPct val="0"/>
        </a:spcBef>
        <a:spcAft>
          <a:spcPct val="0"/>
        </a:spcAft>
        <a:defRPr sz="2200" kern="1200">
          <a:solidFill>
            <a:schemeClr val="tx2"/>
          </a:solidFill>
          <a:latin typeface="+mj-lt"/>
          <a:ea typeface="+mj-ea"/>
          <a:cs typeface="+mj-cs"/>
        </a:defRPr>
      </a:lvl1pPr>
      <a:lvl2pPr algn="ctr" rtl="0" fontAlgn="base">
        <a:spcBef>
          <a:spcPct val="0"/>
        </a:spcBef>
        <a:spcAft>
          <a:spcPct val="0"/>
        </a:spcAft>
        <a:defRPr sz="2200">
          <a:solidFill>
            <a:schemeClr val="tx2"/>
          </a:solidFill>
          <a:latin typeface="Arial" panose="020B0604020202020204" pitchFamily="34" charset="0"/>
        </a:defRPr>
      </a:lvl2pPr>
      <a:lvl3pPr algn="ctr" rtl="0" fontAlgn="base">
        <a:spcBef>
          <a:spcPct val="0"/>
        </a:spcBef>
        <a:spcAft>
          <a:spcPct val="0"/>
        </a:spcAft>
        <a:defRPr sz="2200">
          <a:solidFill>
            <a:schemeClr val="tx2"/>
          </a:solidFill>
          <a:latin typeface="Arial" panose="020B0604020202020204" pitchFamily="34" charset="0"/>
        </a:defRPr>
      </a:lvl3pPr>
      <a:lvl4pPr algn="ctr" rtl="0" fontAlgn="base">
        <a:spcBef>
          <a:spcPct val="0"/>
        </a:spcBef>
        <a:spcAft>
          <a:spcPct val="0"/>
        </a:spcAft>
        <a:defRPr sz="2200">
          <a:solidFill>
            <a:schemeClr val="tx2"/>
          </a:solidFill>
          <a:latin typeface="Arial" panose="020B0604020202020204" pitchFamily="34" charset="0"/>
        </a:defRPr>
      </a:lvl4pPr>
      <a:lvl5pPr algn="ctr" rtl="0" fontAlgn="base">
        <a:spcBef>
          <a:spcPct val="0"/>
        </a:spcBef>
        <a:spcAft>
          <a:spcPct val="0"/>
        </a:spcAft>
        <a:defRPr sz="2200">
          <a:solidFill>
            <a:schemeClr val="tx2"/>
          </a:solidFill>
          <a:latin typeface="Arial" panose="020B0604020202020204" pitchFamily="34" charset="0"/>
        </a:defRPr>
      </a:lvl5pPr>
      <a:lvl6pPr marL="457200" algn="ctr" rtl="0" fontAlgn="base">
        <a:spcBef>
          <a:spcPct val="0"/>
        </a:spcBef>
        <a:spcAft>
          <a:spcPct val="0"/>
        </a:spcAft>
        <a:defRPr sz="2200">
          <a:solidFill>
            <a:schemeClr val="tx2"/>
          </a:solidFill>
          <a:latin typeface="Arial" panose="020B0604020202020204" pitchFamily="34" charset="0"/>
        </a:defRPr>
      </a:lvl6pPr>
      <a:lvl7pPr marL="914400" algn="ctr" rtl="0" fontAlgn="base">
        <a:spcBef>
          <a:spcPct val="0"/>
        </a:spcBef>
        <a:spcAft>
          <a:spcPct val="0"/>
        </a:spcAft>
        <a:defRPr sz="2200">
          <a:solidFill>
            <a:schemeClr val="tx2"/>
          </a:solidFill>
          <a:latin typeface="Arial" panose="020B0604020202020204" pitchFamily="34" charset="0"/>
        </a:defRPr>
      </a:lvl7pPr>
      <a:lvl8pPr marL="1371600" algn="ctr" rtl="0" fontAlgn="base">
        <a:spcBef>
          <a:spcPct val="0"/>
        </a:spcBef>
        <a:spcAft>
          <a:spcPct val="0"/>
        </a:spcAft>
        <a:defRPr sz="2200">
          <a:solidFill>
            <a:schemeClr val="tx2"/>
          </a:solidFill>
          <a:latin typeface="Arial" panose="020B0604020202020204" pitchFamily="34" charset="0"/>
        </a:defRPr>
      </a:lvl8pPr>
      <a:lvl9pPr marL="1828800" algn="ctr" rtl="0" fontAlgn="base">
        <a:spcBef>
          <a:spcPct val="0"/>
        </a:spcBef>
        <a:spcAft>
          <a:spcPct val="0"/>
        </a:spcAft>
        <a:defRPr sz="2200">
          <a:solidFill>
            <a:schemeClr val="tx2"/>
          </a:solidFill>
          <a:latin typeface="Arial" panose="020B0604020202020204" pitchFamily="34" charset="0"/>
        </a:defRPr>
      </a:lvl9pPr>
    </p:titleStyle>
    <p:bodyStyle>
      <a:lvl1pPr marL="342900" indent="-342900" algn="r" rtl="0" fontAlgn="base">
        <a:spcBef>
          <a:spcPct val="20000"/>
        </a:spcBef>
        <a:spcAft>
          <a:spcPct val="0"/>
        </a:spcAft>
        <a:defRPr kern="1200">
          <a:solidFill>
            <a:schemeClr val="tx1"/>
          </a:solidFill>
          <a:latin typeface="+mn-lt"/>
          <a:ea typeface="+mn-ea"/>
          <a:cs typeface="+mn-cs"/>
        </a:defRPr>
      </a:lvl1pPr>
      <a:lvl2pPr marL="742950" indent="-285750" algn="r" rtl="0" fontAlgn="base">
        <a:spcBef>
          <a:spcPct val="20000"/>
        </a:spcBef>
        <a:spcAft>
          <a:spcPct val="0"/>
        </a:spcAft>
        <a:buChar char="–"/>
        <a:defRPr sz="2800" kern="1200">
          <a:solidFill>
            <a:schemeClr val="tx1"/>
          </a:solidFill>
          <a:latin typeface="+mn-lt"/>
          <a:ea typeface="+mn-ea"/>
          <a:cs typeface="+mn-cs"/>
        </a:defRPr>
      </a:lvl2pPr>
      <a:lvl3pPr marL="1143000" indent="-228600" algn="r" rtl="0" fontAlgn="base">
        <a:spcBef>
          <a:spcPct val="20000"/>
        </a:spcBef>
        <a:spcAft>
          <a:spcPct val="0"/>
        </a:spcAft>
        <a:buChar char="•"/>
        <a:defRPr sz="2400" kern="1200">
          <a:solidFill>
            <a:schemeClr val="tx1"/>
          </a:solidFill>
          <a:latin typeface="+mn-lt"/>
          <a:ea typeface="+mn-ea"/>
          <a:cs typeface="+mn-cs"/>
        </a:defRPr>
      </a:lvl3pPr>
      <a:lvl4pPr marL="1600200" indent="-228600" algn="r" rtl="0" fontAlgn="base">
        <a:spcBef>
          <a:spcPct val="20000"/>
        </a:spcBef>
        <a:spcAft>
          <a:spcPct val="0"/>
        </a:spcAft>
        <a:buChar char="–"/>
        <a:defRPr sz="2000" kern="1200">
          <a:solidFill>
            <a:schemeClr val="tx1"/>
          </a:solidFill>
          <a:latin typeface="+mn-lt"/>
          <a:ea typeface="+mn-ea"/>
          <a:cs typeface="+mn-cs"/>
        </a:defRPr>
      </a:lvl4pPr>
      <a:lvl5pPr marL="2057400" indent="-228600" algn="r"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439298" name="AutoShape 2"/>
          <p:cNvCxnSpPr>
            <a:cxnSpLocks noChangeShapeType="1"/>
          </p:cNvCxnSpPr>
          <p:nvPr userDrawn="1"/>
        </p:nvCxnSpPr>
        <p:spPr bwMode="auto">
          <a:xfrm>
            <a:off x="736600" y="5903913"/>
            <a:ext cx="10642600" cy="0"/>
          </a:xfrm>
          <a:prstGeom prst="straightConnector1">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39299" name="Picture 3" descr="EVE_LOGO_HORIZONTAL_MEDIUM_RGB no descripto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491068" y="5940428"/>
            <a:ext cx="2167467" cy="612775"/>
          </a:xfrm>
          <a:prstGeom prst="rect">
            <a:avLst/>
          </a:prstGeom>
          <a:noFill/>
          <a:extLst>
            <a:ext uri="{909E8E84-426E-40DD-AFC4-6F175D3DCCD1}">
              <a14:hiddenFill xmlns:a14="http://schemas.microsoft.com/office/drawing/2010/main">
                <a:solidFill>
                  <a:srgbClr val="FFFFFF"/>
                </a:solidFill>
              </a14:hiddenFill>
            </a:ext>
          </a:extLst>
        </p:spPr>
      </p:pic>
      <p:pic>
        <p:nvPicPr>
          <p:cNvPr id="439305" name="Picture 9" descr="Logo colour"/>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525933" y="6084891"/>
            <a:ext cx="2889251" cy="327025"/>
          </a:xfrm>
          <a:prstGeom prst="rect">
            <a:avLst/>
          </a:prstGeom>
          <a:noFill/>
          <a:extLst>
            <a:ext uri="{909E8E84-426E-40DD-AFC4-6F175D3DCCD1}">
              <a14:hiddenFill xmlns:a14="http://schemas.microsoft.com/office/drawing/2010/main">
                <a:solidFill>
                  <a:srgbClr val="FFFFFF"/>
                </a:solidFill>
              </a14:hiddenFill>
            </a:ext>
          </a:extLst>
        </p:spPr>
      </p:pic>
      <p:pic>
        <p:nvPicPr>
          <p:cNvPr id="439306" name="Picture 10" descr="KHP_L_oneline_CMYK"/>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3236384" y="6143628"/>
            <a:ext cx="4400549" cy="193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3576533"/>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ctr" rtl="0" fontAlgn="base">
        <a:spcBef>
          <a:spcPct val="0"/>
        </a:spcBef>
        <a:spcAft>
          <a:spcPct val="0"/>
        </a:spcAft>
        <a:defRPr sz="2200" kern="1200">
          <a:solidFill>
            <a:schemeClr val="tx2"/>
          </a:solidFill>
          <a:latin typeface="+mj-lt"/>
          <a:ea typeface="+mj-ea"/>
          <a:cs typeface="+mj-cs"/>
        </a:defRPr>
      </a:lvl1pPr>
      <a:lvl2pPr algn="ctr" rtl="0" fontAlgn="base">
        <a:spcBef>
          <a:spcPct val="0"/>
        </a:spcBef>
        <a:spcAft>
          <a:spcPct val="0"/>
        </a:spcAft>
        <a:defRPr sz="2200">
          <a:solidFill>
            <a:schemeClr val="tx2"/>
          </a:solidFill>
          <a:latin typeface="Arial" panose="020B0604020202020204" pitchFamily="34" charset="0"/>
        </a:defRPr>
      </a:lvl2pPr>
      <a:lvl3pPr algn="ctr" rtl="0" fontAlgn="base">
        <a:spcBef>
          <a:spcPct val="0"/>
        </a:spcBef>
        <a:spcAft>
          <a:spcPct val="0"/>
        </a:spcAft>
        <a:defRPr sz="2200">
          <a:solidFill>
            <a:schemeClr val="tx2"/>
          </a:solidFill>
          <a:latin typeface="Arial" panose="020B0604020202020204" pitchFamily="34" charset="0"/>
        </a:defRPr>
      </a:lvl3pPr>
      <a:lvl4pPr algn="ctr" rtl="0" fontAlgn="base">
        <a:spcBef>
          <a:spcPct val="0"/>
        </a:spcBef>
        <a:spcAft>
          <a:spcPct val="0"/>
        </a:spcAft>
        <a:defRPr sz="2200">
          <a:solidFill>
            <a:schemeClr val="tx2"/>
          </a:solidFill>
          <a:latin typeface="Arial" panose="020B0604020202020204" pitchFamily="34" charset="0"/>
        </a:defRPr>
      </a:lvl4pPr>
      <a:lvl5pPr algn="ctr" rtl="0" fontAlgn="base">
        <a:spcBef>
          <a:spcPct val="0"/>
        </a:spcBef>
        <a:spcAft>
          <a:spcPct val="0"/>
        </a:spcAft>
        <a:defRPr sz="2200">
          <a:solidFill>
            <a:schemeClr val="tx2"/>
          </a:solidFill>
          <a:latin typeface="Arial" panose="020B0604020202020204" pitchFamily="34" charset="0"/>
        </a:defRPr>
      </a:lvl5pPr>
      <a:lvl6pPr marL="457200" algn="ctr" rtl="0" fontAlgn="base">
        <a:spcBef>
          <a:spcPct val="0"/>
        </a:spcBef>
        <a:spcAft>
          <a:spcPct val="0"/>
        </a:spcAft>
        <a:defRPr sz="2200">
          <a:solidFill>
            <a:schemeClr val="tx2"/>
          </a:solidFill>
          <a:latin typeface="Arial" panose="020B0604020202020204" pitchFamily="34" charset="0"/>
        </a:defRPr>
      </a:lvl6pPr>
      <a:lvl7pPr marL="914400" algn="ctr" rtl="0" fontAlgn="base">
        <a:spcBef>
          <a:spcPct val="0"/>
        </a:spcBef>
        <a:spcAft>
          <a:spcPct val="0"/>
        </a:spcAft>
        <a:defRPr sz="2200">
          <a:solidFill>
            <a:schemeClr val="tx2"/>
          </a:solidFill>
          <a:latin typeface="Arial" panose="020B0604020202020204" pitchFamily="34" charset="0"/>
        </a:defRPr>
      </a:lvl7pPr>
      <a:lvl8pPr marL="1371600" algn="ctr" rtl="0" fontAlgn="base">
        <a:spcBef>
          <a:spcPct val="0"/>
        </a:spcBef>
        <a:spcAft>
          <a:spcPct val="0"/>
        </a:spcAft>
        <a:defRPr sz="2200">
          <a:solidFill>
            <a:schemeClr val="tx2"/>
          </a:solidFill>
          <a:latin typeface="Arial" panose="020B0604020202020204" pitchFamily="34" charset="0"/>
        </a:defRPr>
      </a:lvl8pPr>
      <a:lvl9pPr marL="1828800" algn="ctr" rtl="0" fontAlgn="base">
        <a:spcBef>
          <a:spcPct val="0"/>
        </a:spcBef>
        <a:spcAft>
          <a:spcPct val="0"/>
        </a:spcAft>
        <a:defRPr sz="2200">
          <a:solidFill>
            <a:schemeClr val="tx2"/>
          </a:solidFill>
          <a:latin typeface="Arial" panose="020B0604020202020204" pitchFamily="34" charset="0"/>
        </a:defRPr>
      </a:lvl9pPr>
    </p:titleStyle>
    <p:bodyStyle>
      <a:lvl1pPr marL="342900" indent="-342900" algn="r" rtl="0" fontAlgn="base">
        <a:spcBef>
          <a:spcPct val="20000"/>
        </a:spcBef>
        <a:spcAft>
          <a:spcPct val="0"/>
        </a:spcAft>
        <a:defRPr kern="1200">
          <a:solidFill>
            <a:schemeClr val="tx1"/>
          </a:solidFill>
          <a:latin typeface="+mn-lt"/>
          <a:ea typeface="+mn-ea"/>
          <a:cs typeface="+mn-cs"/>
        </a:defRPr>
      </a:lvl1pPr>
      <a:lvl2pPr marL="742950" indent="-285750" algn="r" rtl="0" fontAlgn="base">
        <a:spcBef>
          <a:spcPct val="20000"/>
        </a:spcBef>
        <a:spcAft>
          <a:spcPct val="0"/>
        </a:spcAft>
        <a:buChar char="–"/>
        <a:defRPr sz="2800" kern="1200">
          <a:solidFill>
            <a:schemeClr val="tx1"/>
          </a:solidFill>
          <a:latin typeface="+mn-lt"/>
          <a:ea typeface="+mn-ea"/>
          <a:cs typeface="+mn-cs"/>
        </a:defRPr>
      </a:lvl2pPr>
      <a:lvl3pPr marL="1143000" indent="-228600" algn="r" rtl="0" fontAlgn="base">
        <a:spcBef>
          <a:spcPct val="20000"/>
        </a:spcBef>
        <a:spcAft>
          <a:spcPct val="0"/>
        </a:spcAft>
        <a:buChar char="•"/>
        <a:defRPr sz="2400" kern="1200">
          <a:solidFill>
            <a:schemeClr val="tx1"/>
          </a:solidFill>
          <a:latin typeface="+mn-lt"/>
          <a:ea typeface="+mn-ea"/>
          <a:cs typeface="+mn-cs"/>
        </a:defRPr>
      </a:lvl3pPr>
      <a:lvl4pPr marL="1600200" indent="-228600" algn="r" rtl="0" fontAlgn="base">
        <a:spcBef>
          <a:spcPct val="20000"/>
        </a:spcBef>
        <a:spcAft>
          <a:spcPct val="0"/>
        </a:spcAft>
        <a:buChar char="–"/>
        <a:defRPr sz="2000" kern="1200">
          <a:solidFill>
            <a:schemeClr val="tx1"/>
          </a:solidFill>
          <a:latin typeface="+mn-lt"/>
          <a:ea typeface="+mn-ea"/>
          <a:cs typeface="+mn-cs"/>
        </a:defRPr>
      </a:lvl4pPr>
      <a:lvl5pPr marL="2057400" indent="-228600" algn="r"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FBA9D3-3A0A-0F4B-BB66-75028D309A44}" type="datetimeFigureOut">
              <a:rPr lang="en-US" smtClean="0"/>
              <a:t>1/29/2026</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E36AF8-264C-7943-B2A5-C22C9A1EF672}" type="slidenum">
              <a:rPr lang="en-US" smtClean="0"/>
              <a:t>‹#›</a:t>
            </a:fld>
            <a:endParaRPr lang="en-US"/>
          </a:p>
        </p:txBody>
      </p:sp>
    </p:spTree>
    <p:extLst>
      <p:ext uri="{BB962C8B-B14F-4D97-AF65-F5344CB8AC3E}">
        <p14:creationId xmlns:p14="http://schemas.microsoft.com/office/powerpoint/2010/main" val="3065560956"/>
      </p:ext>
    </p:extLst>
  </p:cSld>
  <p:clrMap bg1="lt1" tx1="dk1" bg2="lt2" tx2="dk2" accent1="accent1" accent2="accent2" accent3="accent3" accent4="accent4" accent5="accent5" accent6="accent6" hlink="hlink" folHlink="folHlink"/>
  <p:sldLayoutIdLst>
    <p:sldLayoutId id="2147483750" r:id="rId1"/>
    <p:sldLayoutId id="2147483751"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719842"/>
            <a:ext cx="10972800" cy="806929"/>
          </a:xfrm>
          <a:prstGeom prst="rect">
            <a:avLst/>
          </a:prstGeom>
        </p:spPr>
        <p:txBody>
          <a:bodyPr vert="horz" lIns="0" tIns="0" rIns="0" bIns="0" rtlCol="0" anchor="b" anchorCtr="0">
            <a:normAutofit/>
          </a:bodyPr>
          <a:lstStyle/>
          <a:p>
            <a:r>
              <a:rPr lang="en-GB" dirty="0"/>
              <a:t>Click to edit Master title style</a:t>
            </a:r>
            <a:endParaRPr lang="en-US" dirty="0"/>
          </a:p>
        </p:txBody>
      </p:sp>
      <p:sp>
        <p:nvSpPr>
          <p:cNvPr id="3" name="Text Placeholder 2"/>
          <p:cNvSpPr>
            <a:spLocks noGrp="1"/>
          </p:cNvSpPr>
          <p:nvPr>
            <p:ph type="body" idx="1"/>
          </p:nvPr>
        </p:nvSpPr>
        <p:spPr>
          <a:xfrm>
            <a:off x="609601" y="2008021"/>
            <a:ext cx="10972800" cy="4023312"/>
          </a:xfrm>
          <a:prstGeom prst="rect">
            <a:avLst/>
          </a:prstGeom>
        </p:spPr>
        <p:txBody>
          <a:bodyPr vert="horz" lIns="80152" tIns="40076" rIns="80152" bIns="40076" rtlCol="0">
            <a:normAutofit/>
          </a:bodyPr>
          <a:lstStyle/>
          <a:p>
            <a:pPr lvl="0"/>
            <a:r>
              <a:rPr lang="en-GB" dirty="0"/>
              <a:t>Click to edit Master text styles</a:t>
            </a:r>
          </a:p>
          <a:p>
            <a:pPr lvl="1"/>
            <a:r>
              <a:rPr lang="en-GB" dirty="0"/>
              <a:t>Second level</a:t>
            </a:r>
          </a:p>
        </p:txBody>
      </p:sp>
      <p:sp>
        <p:nvSpPr>
          <p:cNvPr id="25" name="Freeform 24"/>
          <p:cNvSpPr>
            <a:spLocks/>
          </p:cNvSpPr>
          <p:nvPr/>
        </p:nvSpPr>
        <p:spPr bwMode="auto">
          <a:xfrm>
            <a:off x="-10009" y="6133613"/>
            <a:ext cx="12210804" cy="737065"/>
          </a:xfrm>
          <a:custGeom>
            <a:avLst/>
            <a:gdLst>
              <a:gd name="T0" fmla="*/ 0 w 11928"/>
              <a:gd name="T1" fmla="*/ 26434 h 1600"/>
              <a:gd name="T2" fmla="*/ 0 w 11928"/>
              <a:gd name="T3" fmla="*/ 823595 h 1600"/>
              <a:gd name="T4" fmla="*/ 7572375 w 11928"/>
              <a:gd name="T5" fmla="*/ 823595 h 1600"/>
              <a:gd name="T6" fmla="*/ 7559497 w 11928"/>
              <a:gd name="T7" fmla="*/ 309297 h 1600"/>
              <a:gd name="T8" fmla="*/ 0 w 11928"/>
              <a:gd name="T9" fmla="*/ 26434 h 1600"/>
              <a:gd name="T10" fmla="*/ 0 60000 65536"/>
              <a:gd name="T11" fmla="*/ 0 60000 65536"/>
              <a:gd name="T12" fmla="*/ 0 60000 65536"/>
              <a:gd name="T13" fmla="*/ 0 60000 65536"/>
              <a:gd name="T14" fmla="*/ 0 60000 65536"/>
              <a:gd name="connsiteX0" fmla="*/ 0 w 10000"/>
              <a:gd name="connsiteY0" fmla="*/ 244 h 9250"/>
              <a:gd name="connsiteX1" fmla="*/ 3 w 10000"/>
              <a:gd name="connsiteY1" fmla="*/ 9250 h 9250"/>
              <a:gd name="connsiteX2" fmla="*/ 10000 w 10000"/>
              <a:gd name="connsiteY2" fmla="*/ 9250 h 9250"/>
              <a:gd name="connsiteX3" fmla="*/ 9981 w 10000"/>
              <a:gd name="connsiteY3" fmla="*/ 3025 h 9250"/>
              <a:gd name="connsiteX4" fmla="*/ 0 w 10000"/>
              <a:gd name="connsiteY4" fmla="*/ 244 h 9250"/>
              <a:gd name="connsiteX0" fmla="*/ 0 w 10000"/>
              <a:gd name="connsiteY0" fmla="*/ 259 h 9995"/>
              <a:gd name="connsiteX1" fmla="*/ 3 w 10000"/>
              <a:gd name="connsiteY1" fmla="*/ 9995 h 9995"/>
              <a:gd name="connsiteX2" fmla="*/ 10000 w 10000"/>
              <a:gd name="connsiteY2" fmla="*/ 9995 h 9995"/>
              <a:gd name="connsiteX3" fmla="*/ 9988 w 10000"/>
              <a:gd name="connsiteY3" fmla="*/ 3325 h 9995"/>
              <a:gd name="connsiteX4" fmla="*/ 0 w 10000"/>
              <a:gd name="connsiteY4" fmla="*/ 259 h 9995"/>
              <a:gd name="connsiteX0" fmla="*/ 4119 w 14119"/>
              <a:gd name="connsiteY0" fmla="*/ 259 h 10097"/>
              <a:gd name="connsiteX1" fmla="*/ 0 w 14119"/>
              <a:gd name="connsiteY1" fmla="*/ 10097 h 10097"/>
              <a:gd name="connsiteX2" fmla="*/ 14119 w 14119"/>
              <a:gd name="connsiteY2" fmla="*/ 10000 h 10097"/>
              <a:gd name="connsiteX3" fmla="*/ 14107 w 14119"/>
              <a:gd name="connsiteY3" fmla="*/ 3327 h 10097"/>
              <a:gd name="connsiteX4" fmla="*/ 4119 w 14119"/>
              <a:gd name="connsiteY4" fmla="*/ 259 h 10097"/>
              <a:gd name="connsiteX0" fmla="*/ 9 w 14119"/>
              <a:gd name="connsiteY0" fmla="*/ 238 h 10366"/>
              <a:gd name="connsiteX1" fmla="*/ 0 w 14119"/>
              <a:gd name="connsiteY1" fmla="*/ 10366 h 10366"/>
              <a:gd name="connsiteX2" fmla="*/ 14119 w 14119"/>
              <a:gd name="connsiteY2" fmla="*/ 10269 h 10366"/>
              <a:gd name="connsiteX3" fmla="*/ 14107 w 14119"/>
              <a:gd name="connsiteY3" fmla="*/ 3596 h 10366"/>
              <a:gd name="connsiteX4" fmla="*/ 9 w 14119"/>
              <a:gd name="connsiteY4" fmla="*/ 238 h 10366"/>
              <a:gd name="connsiteX0" fmla="*/ 9 w 14119"/>
              <a:gd name="connsiteY0" fmla="*/ 238 h 10366"/>
              <a:gd name="connsiteX1" fmla="*/ 0 w 14119"/>
              <a:gd name="connsiteY1" fmla="*/ 10366 h 10366"/>
              <a:gd name="connsiteX2" fmla="*/ 14119 w 14119"/>
              <a:gd name="connsiteY2" fmla="*/ 10269 h 10366"/>
              <a:gd name="connsiteX3" fmla="*/ 14107 w 14119"/>
              <a:gd name="connsiteY3" fmla="*/ 3596 h 10366"/>
              <a:gd name="connsiteX4" fmla="*/ 9 w 14119"/>
              <a:gd name="connsiteY4" fmla="*/ 238 h 10366"/>
              <a:gd name="connsiteX0" fmla="*/ 9 w 14119"/>
              <a:gd name="connsiteY0" fmla="*/ 230 h 10358"/>
              <a:gd name="connsiteX1" fmla="*/ 0 w 14119"/>
              <a:gd name="connsiteY1" fmla="*/ 10358 h 10358"/>
              <a:gd name="connsiteX2" fmla="*/ 14119 w 14119"/>
              <a:gd name="connsiteY2" fmla="*/ 10261 h 10358"/>
              <a:gd name="connsiteX3" fmla="*/ 14107 w 14119"/>
              <a:gd name="connsiteY3" fmla="*/ 3735 h 10358"/>
              <a:gd name="connsiteX4" fmla="*/ 9 w 14119"/>
              <a:gd name="connsiteY4" fmla="*/ 230 h 10358"/>
              <a:gd name="connsiteX0" fmla="*/ 9 w 14120"/>
              <a:gd name="connsiteY0" fmla="*/ 230 h 10358"/>
              <a:gd name="connsiteX1" fmla="*/ 0 w 14120"/>
              <a:gd name="connsiteY1" fmla="*/ 10358 h 10358"/>
              <a:gd name="connsiteX2" fmla="*/ 14119 w 14120"/>
              <a:gd name="connsiteY2" fmla="*/ 10261 h 10358"/>
              <a:gd name="connsiteX3" fmla="*/ 14119 w 14120"/>
              <a:gd name="connsiteY3" fmla="*/ 3735 h 10358"/>
              <a:gd name="connsiteX4" fmla="*/ 9 w 14120"/>
              <a:gd name="connsiteY4" fmla="*/ 230 h 10358"/>
              <a:gd name="connsiteX0" fmla="*/ 9 w 14143"/>
              <a:gd name="connsiteY0" fmla="*/ 230 h 10358"/>
              <a:gd name="connsiteX1" fmla="*/ 0 w 14143"/>
              <a:gd name="connsiteY1" fmla="*/ 10358 h 10358"/>
              <a:gd name="connsiteX2" fmla="*/ 14119 w 14143"/>
              <a:gd name="connsiteY2" fmla="*/ 10261 h 10358"/>
              <a:gd name="connsiteX3" fmla="*/ 14143 w 14143"/>
              <a:gd name="connsiteY3" fmla="*/ 3735 h 10358"/>
              <a:gd name="connsiteX4" fmla="*/ 9 w 14143"/>
              <a:gd name="connsiteY4" fmla="*/ 230 h 10358"/>
              <a:gd name="connsiteX0" fmla="*/ 9 w 14144"/>
              <a:gd name="connsiteY0" fmla="*/ 230 h 10358"/>
              <a:gd name="connsiteX1" fmla="*/ 0 w 14144"/>
              <a:gd name="connsiteY1" fmla="*/ 10358 h 10358"/>
              <a:gd name="connsiteX2" fmla="*/ 14137 w 14144"/>
              <a:gd name="connsiteY2" fmla="*/ 10261 h 10358"/>
              <a:gd name="connsiteX3" fmla="*/ 14143 w 14144"/>
              <a:gd name="connsiteY3" fmla="*/ 3735 h 10358"/>
              <a:gd name="connsiteX4" fmla="*/ 9 w 14144"/>
              <a:gd name="connsiteY4" fmla="*/ 230 h 10358"/>
              <a:gd name="connsiteX0" fmla="*/ 9 w 14137"/>
              <a:gd name="connsiteY0" fmla="*/ 230 h 10358"/>
              <a:gd name="connsiteX1" fmla="*/ 0 w 14137"/>
              <a:gd name="connsiteY1" fmla="*/ 10358 h 10358"/>
              <a:gd name="connsiteX2" fmla="*/ 14137 w 14137"/>
              <a:gd name="connsiteY2" fmla="*/ 10261 h 10358"/>
              <a:gd name="connsiteX3" fmla="*/ 14125 w 14137"/>
              <a:gd name="connsiteY3" fmla="*/ 3735 h 10358"/>
              <a:gd name="connsiteX4" fmla="*/ 9 w 14137"/>
              <a:gd name="connsiteY4" fmla="*/ 230 h 10358"/>
              <a:gd name="connsiteX0" fmla="*/ 9 w 14137"/>
              <a:gd name="connsiteY0" fmla="*/ 230 h 10358"/>
              <a:gd name="connsiteX1" fmla="*/ 0 w 14137"/>
              <a:gd name="connsiteY1" fmla="*/ 10358 h 10358"/>
              <a:gd name="connsiteX2" fmla="*/ 14137 w 14137"/>
              <a:gd name="connsiteY2" fmla="*/ 10261 h 10358"/>
              <a:gd name="connsiteX3" fmla="*/ 14134 w 14137"/>
              <a:gd name="connsiteY3" fmla="*/ 3735 h 10358"/>
              <a:gd name="connsiteX4" fmla="*/ 9 w 14137"/>
              <a:gd name="connsiteY4" fmla="*/ 230 h 10358"/>
              <a:gd name="connsiteX0" fmla="*/ 9 w 14137"/>
              <a:gd name="connsiteY0" fmla="*/ 230 h 10358"/>
              <a:gd name="connsiteX1" fmla="*/ 0 w 14137"/>
              <a:gd name="connsiteY1" fmla="*/ 10358 h 10358"/>
              <a:gd name="connsiteX2" fmla="*/ 14137 w 14137"/>
              <a:gd name="connsiteY2" fmla="*/ 10261 h 10358"/>
              <a:gd name="connsiteX3" fmla="*/ 14134 w 14137"/>
              <a:gd name="connsiteY3" fmla="*/ 3735 h 10358"/>
              <a:gd name="connsiteX4" fmla="*/ 9 w 14137"/>
              <a:gd name="connsiteY4" fmla="*/ 230 h 10358"/>
              <a:gd name="connsiteX0" fmla="*/ 9 w 14137"/>
              <a:gd name="connsiteY0" fmla="*/ 230 h 10358"/>
              <a:gd name="connsiteX1" fmla="*/ 0 w 14137"/>
              <a:gd name="connsiteY1" fmla="*/ 10358 h 10358"/>
              <a:gd name="connsiteX2" fmla="*/ 14137 w 14137"/>
              <a:gd name="connsiteY2" fmla="*/ 10261 h 10358"/>
              <a:gd name="connsiteX3" fmla="*/ 14134 w 14137"/>
              <a:gd name="connsiteY3" fmla="*/ 3735 h 10358"/>
              <a:gd name="connsiteX4" fmla="*/ 9 w 14137"/>
              <a:gd name="connsiteY4" fmla="*/ 230 h 10358"/>
              <a:gd name="connsiteX0" fmla="*/ 3 w 14139"/>
              <a:gd name="connsiteY0" fmla="*/ 230 h 10358"/>
              <a:gd name="connsiteX1" fmla="*/ 2 w 14139"/>
              <a:gd name="connsiteY1" fmla="*/ 10358 h 10358"/>
              <a:gd name="connsiteX2" fmla="*/ 14139 w 14139"/>
              <a:gd name="connsiteY2" fmla="*/ 10261 h 10358"/>
              <a:gd name="connsiteX3" fmla="*/ 14136 w 14139"/>
              <a:gd name="connsiteY3" fmla="*/ 3735 h 10358"/>
              <a:gd name="connsiteX4" fmla="*/ 3 w 14139"/>
              <a:gd name="connsiteY4" fmla="*/ 230 h 10358"/>
              <a:gd name="connsiteX0" fmla="*/ 2 w 14146"/>
              <a:gd name="connsiteY0" fmla="*/ 230 h 10358"/>
              <a:gd name="connsiteX1" fmla="*/ 9 w 14146"/>
              <a:gd name="connsiteY1" fmla="*/ 10358 h 10358"/>
              <a:gd name="connsiteX2" fmla="*/ 14146 w 14146"/>
              <a:gd name="connsiteY2" fmla="*/ 10261 h 10358"/>
              <a:gd name="connsiteX3" fmla="*/ 14143 w 14146"/>
              <a:gd name="connsiteY3" fmla="*/ 3735 h 10358"/>
              <a:gd name="connsiteX4" fmla="*/ 2 w 14146"/>
              <a:gd name="connsiteY4" fmla="*/ 230 h 10358"/>
              <a:gd name="connsiteX0" fmla="*/ 2 w 14146"/>
              <a:gd name="connsiteY0" fmla="*/ 230 h 10261"/>
              <a:gd name="connsiteX1" fmla="*/ 9 w 14146"/>
              <a:gd name="connsiteY1" fmla="*/ 7470 h 10261"/>
              <a:gd name="connsiteX2" fmla="*/ 14146 w 14146"/>
              <a:gd name="connsiteY2" fmla="*/ 10261 h 10261"/>
              <a:gd name="connsiteX3" fmla="*/ 14143 w 14146"/>
              <a:gd name="connsiteY3" fmla="*/ 3735 h 10261"/>
              <a:gd name="connsiteX4" fmla="*/ 2 w 14146"/>
              <a:gd name="connsiteY4" fmla="*/ 230 h 10261"/>
              <a:gd name="connsiteX0" fmla="*/ 2 w 14146"/>
              <a:gd name="connsiteY0" fmla="*/ 230 h 10261"/>
              <a:gd name="connsiteX1" fmla="*/ 9 w 14146"/>
              <a:gd name="connsiteY1" fmla="*/ 8102 h 10261"/>
              <a:gd name="connsiteX2" fmla="*/ 14146 w 14146"/>
              <a:gd name="connsiteY2" fmla="*/ 10261 h 10261"/>
              <a:gd name="connsiteX3" fmla="*/ 14143 w 14146"/>
              <a:gd name="connsiteY3" fmla="*/ 3735 h 10261"/>
              <a:gd name="connsiteX4" fmla="*/ 2 w 14146"/>
              <a:gd name="connsiteY4" fmla="*/ 230 h 10261"/>
              <a:gd name="connsiteX0" fmla="*/ 2 w 14170"/>
              <a:gd name="connsiteY0" fmla="*/ 230 h 8907"/>
              <a:gd name="connsiteX1" fmla="*/ 9 w 14170"/>
              <a:gd name="connsiteY1" fmla="*/ 8102 h 8907"/>
              <a:gd name="connsiteX2" fmla="*/ 14170 w 14170"/>
              <a:gd name="connsiteY2" fmla="*/ 8907 h 8907"/>
              <a:gd name="connsiteX3" fmla="*/ 14143 w 14170"/>
              <a:gd name="connsiteY3" fmla="*/ 3735 h 8907"/>
              <a:gd name="connsiteX4" fmla="*/ 2 w 14170"/>
              <a:gd name="connsiteY4" fmla="*/ 230 h 8907"/>
              <a:gd name="connsiteX0" fmla="*/ 1 w 10000"/>
              <a:gd name="connsiteY0" fmla="*/ 258 h 9096"/>
              <a:gd name="connsiteX1" fmla="*/ 6 w 10000"/>
              <a:gd name="connsiteY1" fmla="*/ 9096 h 9096"/>
              <a:gd name="connsiteX2" fmla="*/ 10000 w 10000"/>
              <a:gd name="connsiteY2" fmla="*/ 8784 h 9096"/>
              <a:gd name="connsiteX3" fmla="*/ 9981 w 10000"/>
              <a:gd name="connsiteY3" fmla="*/ 4193 h 9096"/>
              <a:gd name="connsiteX4" fmla="*/ 1 w 10000"/>
              <a:gd name="connsiteY4" fmla="*/ 258 h 9096"/>
              <a:gd name="connsiteX0" fmla="*/ 1 w 10000"/>
              <a:gd name="connsiteY0" fmla="*/ 284 h 10000"/>
              <a:gd name="connsiteX1" fmla="*/ 6 w 10000"/>
              <a:gd name="connsiteY1" fmla="*/ 10000 h 10000"/>
              <a:gd name="connsiteX2" fmla="*/ 10000 w 10000"/>
              <a:gd name="connsiteY2" fmla="*/ 9991 h 10000"/>
              <a:gd name="connsiteX3" fmla="*/ 9981 w 10000"/>
              <a:gd name="connsiteY3" fmla="*/ 4610 h 10000"/>
              <a:gd name="connsiteX4" fmla="*/ 1 w 10000"/>
              <a:gd name="connsiteY4" fmla="*/ 284 h 10000"/>
              <a:gd name="connsiteX0" fmla="*/ 1 w 9981"/>
              <a:gd name="connsiteY0" fmla="*/ 284 h 10000"/>
              <a:gd name="connsiteX1" fmla="*/ 6 w 9981"/>
              <a:gd name="connsiteY1" fmla="*/ 10000 h 10000"/>
              <a:gd name="connsiteX2" fmla="*/ 9950 w 9981"/>
              <a:gd name="connsiteY2" fmla="*/ 9991 h 10000"/>
              <a:gd name="connsiteX3" fmla="*/ 9981 w 9981"/>
              <a:gd name="connsiteY3" fmla="*/ 4610 h 10000"/>
              <a:gd name="connsiteX4" fmla="*/ 1 w 9981"/>
              <a:gd name="connsiteY4" fmla="*/ 284 h 10000"/>
              <a:gd name="connsiteX0" fmla="*/ 1 w 10003"/>
              <a:gd name="connsiteY0" fmla="*/ 284 h 10000"/>
              <a:gd name="connsiteX1" fmla="*/ 6 w 10003"/>
              <a:gd name="connsiteY1" fmla="*/ 10000 h 10000"/>
              <a:gd name="connsiteX2" fmla="*/ 10003 w 10003"/>
              <a:gd name="connsiteY2" fmla="*/ 9991 h 10000"/>
              <a:gd name="connsiteX3" fmla="*/ 10000 w 10003"/>
              <a:gd name="connsiteY3" fmla="*/ 4610 h 10000"/>
              <a:gd name="connsiteX4" fmla="*/ 1 w 10003"/>
              <a:gd name="connsiteY4" fmla="*/ 284 h 10000"/>
              <a:gd name="connsiteX0" fmla="*/ 3 w 10005"/>
              <a:gd name="connsiteY0" fmla="*/ 284 h 10668"/>
              <a:gd name="connsiteX1" fmla="*/ 0 w 10005"/>
              <a:gd name="connsiteY1" fmla="*/ 10668 h 10668"/>
              <a:gd name="connsiteX2" fmla="*/ 10005 w 10005"/>
              <a:gd name="connsiteY2" fmla="*/ 9991 h 10668"/>
              <a:gd name="connsiteX3" fmla="*/ 10002 w 10005"/>
              <a:gd name="connsiteY3" fmla="*/ 4610 h 10668"/>
              <a:gd name="connsiteX4" fmla="*/ 3 w 10005"/>
              <a:gd name="connsiteY4" fmla="*/ 284 h 10668"/>
              <a:gd name="connsiteX0" fmla="*/ 3 w 10005"/>
              <a:gd name="connsiteY0" fmla="*/ 284 h 10668"/>
              <a:gd name="connsiteX1" fmla="*/ 0 w 10005"/>
              <a:gd name="connsiteY1" fmla="*/ 10668 h 10668"/>
              <a:gd name="connsiteX2" fmla="*/ 10005 w 10005"/>
              <a:gd name="connsiteY2" fmla="*/ 10548 h 10668"/>
              <a:gd name="connsiteX3" fmla="*/ 10002 w 10005"/>
              <a:gd name="connsiteY3" fmla="*/ 4610 h 10668"/>
              <a:gd name="connsiteX4" fmla="*/ 3 w 10005"/>
              <a:gd name="connsiteY4" fmla="*/ 284 h 10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5" h="10668">
                <a:moveTo>
                  <a:pt x="3" y="284"/>
                </a:moveTo>
                <a:cubicBezTo>
                  <a:pt x="-2" y="101"/>
                  <a:pt x="0" y="-38"/>
                  <a:pt x="0" y="10668"/>
                </a:cubicBezTo>
                <a:lnTo>
                  <a:pt x="10005" y="10548"/>
                </a:lnTo>
                <a:cubicBezTo>
                  <a:pt x="10001" y="7779"/>
                  <a:pt x="10006" y="7381"/>
                  <a:pt x="10002" y="4610"/>
                </a:cubicBezTo>
                <a:cubicBezTo>
                  <a:pt x="8824" y="2608"/>
                  <a:pt x="1013" y="-1043"/>
                  <a:pt x="3" y="284"/>
                </a:cubicBezTo>
                <a:close/>
              </a:path>
            </a:pathLst>
          </a:custGeom>
          <a:solidFill>
            <a:srgbClr val="990066"/>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rot="0" vert="horz" wrap="square" lIns="80152" tIns="40076" rIns="80152" bIns="40076" anchor="ctr" anchorCtr="0" upright="1">
            <a:noAutofit/>
          </a:bodyPr>
          <a:lstStyle/>
          <a:p>
            <a:endParaRPr lang="en-US" sz="1800" kern="1200"/>
          </a:p>
        </p:txBody>
      </p:sp>
      <p:pic>
        <p:nvPicPr>
          <p:cNvPr id="27" name="Picture 26"/>
          <p:cNvPicPr/>
          <p:nvPr/>
        </p:nvPicPr>
        <p:blipFill>
          <a:blip r:embed="rId11">
            <a:extLst>
              <a:ext uri="{28A0092B-C50C-407E-A947-70E740481C1C}">
                <a14:useLocalDpi xmlns:a14="http://schemas.microsoft.com/office/drawing/2010/main" val="0"/>
              </a:ext>
            </a:extLst>
          </a:blip>
          <a:srcRect/>
          <a:stretch>
            <a:fillRect/>
          </a:stretch>
        </p:blipFill>
        <p:spPr bwMode="auto">
          <a:xfrm>
            <a:off x="9237384" y="6469634"/>
            <a:ext cx="2717323" cy="304967"/>
          </a:xfrm>
          <a:prstGeom prst="rect">
            <a:avLst/>
          </a:prstGeom>
          <a:noFill/>
          <a:ln>
            <a:noFill/>
          </a:ln>
        </p:spPr>
      </p:pic>
      <p:pic>
        <p:nvPicPr>
          <p:cNvPr id="30" name="Picture 29"/>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68573" y="5843154"/>
            <a:ext cx="2060420" cy="986961"/>
          </a:xfrm>
          <a:prstGeom prst="rect">
            <a:avLst/>
          </a:prstGeom>
          <a:noFill/>
          <a:ln>
            <a:noFill/>
          </a:ln>
        </p:spPr>
      </p:pic>
    </p:spTree>
    <p:extLst>
      <p:ext uri="{BB962C8B-B14F-4D97-AF65-F5344CB8AC3E}">
        <p14:creationId xmlns:p14="http://schemas.microsoft.com/office/powerpoint/2010/main" val="302190320"/>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Lst>
  <p:txStyles>
    <p:titleStyle>
      <a:lvl1pPr algn="l" defTabSz="400762" rtl="0" eaLnBrk="1" latinLnBrk="0" hangingPunct="1">
        <a:spcBef>
          <a:spcPct val="0"/>
        </a:spcBef>
        <a:buNone/>
        <a:defRPr sz="3200" kern="1200">
          <a:solidFill>
            <a:srgbClr val="990066"/>
          </a:solidFill>
          <a:latin typeface="Arial"/>
          <a:ea typeface="+mj-ea"/>
          <a:cs typeface="Arial"/>
        </a:defRPr>
      </a:lvl1pPr>
    </p:titleStyle>
    <p:bodyStyle>
      <a:lvl1pPr marL="0" indent="0" algn="l" defTabSz="400762" rtl="0" eaLnBrk="1" latinLnBrk="0" hangingPunct="1">
        <a:spcBef>
          <a:spcPct val="20000"/>
        </a:spcBef>
        <a:buFont typeface="Arial"/>
        <a:buNone/>
        <a:defRPr sz="2100" b="1" kern="1200">
          <a:solidFill>
            <a:schemeClr val="tx1"/>
          </a:solidFill>
          <a:latin typeface="Arial"/>
          <a:ea typeface="+mn-ea"/>
          <a:cs typeface="Arial"/>
        </a:defRPr>
      </a:lvl1pPr>
      <a:lvl2pPr marL="400762" indent="0" algn="l" defTabSz="400762" rtl="0" eaLnBrk="1" latinLnBrk="0" hangingPunct="1">
        <a:spcBef>
          <a:spcPct val="20000"/>
        </a:spcBef>
        <a:buFont typeface="Arial"/>
        <a:buNone/>
        <a:defRPr sz="1800" kern="1200">
          <a:solidFill>
            <a:schemeClr val="tx1"/>
          </a:solidFill>
          <a:latin typeface="Arial"/>
          <a:ea typeface="+mn-ea"/>
          <a:cs typeface="Arial"/>
        </a:defRPr>
      </a:lvl2pPr>
      <a:lvl3pPr marL="801526" indent="0" algn="l" defTabSz="400762" rtl="0" eaLnBrk="1" latinLnBrk="0" hangingPunct="1">
        <a:spcBef>
          <a:spcPct val="20000"/>
        </a:spcBef>
        <a:buFont typeface="Arial"/>
        <a:buNone/>
        <a:defRPr sz="2100" kern="1200">
          <a:solidFill>
            <a:schemeClr val="tx1"/>
          </a:solidFill>
          <a:latin typeface="Arial"/>
          <a:ea typeface="+mn-ea"/>
          <a:cs typeface="Arial"/>
        </a:defRPr>
      </a:lvl3pPr>
      <a:lvl4pPr marL="1202289" indent="0" algn="l" defTabSz="400762" rtl="0" eaLnBrk="1" latinLnBrk="0" hangingPunct="1">
        <a:spcBef>
          <a:spcPct val="20000"/>
        </a:spcBef>
        <a:buFont typeface="Arial"/>
        <a:buNone/>
        <a:defRPr sz="1800" kern="1200">
          <a:solidFill>
            <a:schemeClr val="tx1"/>
          </a:solidFill>
          <a:latin typeface="Arial"/>
          <a:ea typeface="+mn-ea"/>
          <a:cs typeface="Arial"/>
        </a:defRPr>
      </a:lvl4pPr>
      <a:lvl5pPr marL="1603051" indent="0" algn="l" defTabSz="400762" rtl="0" eaLnBrk="1" latinLnBrk="0" hangingPunct="1">
        <a:spcBef>
          <a:spcPct val="20000"/>
        </a:spcBef>
        <a:buFont typeface="Arial"/>
        <a:buNone/>
        <a:defRPr sz="1800" kern="1200">
          <a:solidFill>
            <a:schemeClr val="tx1"/>
          </a:solidFill>
          <a:latin typeface="Arial"/>
          <a:ea typeface="+mn-ea"/>
          <a:cs typeface="Arial"/>
        </a:defRPr>
      </a:lvl5pPr>
      <a:lvl6pPr marL="2204196" indent="-200381" algn="l" defTabSz="400762" rtl="0" eaLnBrk="1" latinLnBrk="0" hangingPunct="1">
        <a:spcBef>
          <a:spcPct val="20000"/>
        </a:spcBef>
        <a:buFont typeface="Arial"/>
        <a:buChar char="•"/>
        <a:defRPr sz="1800" kern="1200">
          <a:solidFill>
            <a:schemeClr val="tx1"/>
          </a:solidFill>
          <a:latin typeface="+mn-lt"/>
          <a:ea typeface="+mn-ea"/>
          <a:cs typeface="+mn-cs"/>
        </a:defRPr>
      </a:lvl6pPr>
      <a:lvl7pPr marL="2604959" indent="-200381" algn="l" defTabSz="400762" rtl="0" eaLnBrk="1" latinLnBrk="0" hangingPunct="1">
        <a:spcBef>
          <a:spcPct val="20000"/>
        </a:spcBef>
        <a:buFont typeface="Arial"/>
        <a:buChar char="•"/>
        <a:defRPr sz="1800" kern="1200">
          <a:solidFill>
            <a:schemeClr val="tx1"/>
          </a:solidFill>
          <a:latin typeface="+mn-lt"/>
          <a:ea typeface="+mn-ea"/>
          <a:cs typeface="+mn-cs"/>
        </a:defRPr>
      </a:lvl7pPr>
      <a:lvl8pPr marL="3005721" indent="-200381" algn="l" defTabSz="400762" rtl="0" eaLnBrk="1" latinLnBrk="0" hangingPunct="1">
        <a:spcBef>
          <a:spcPct val="20000"/>
        </a:spcBef>
        <a:buFont typeface="Arial"/>
        <a:buChar char="•"/>
        <a:defRPr sz="1800" kern="1200">
          <a:solidFill>
            <a:schemeClr val="tx1"/>
          </a:solidFill>
          <a:latin typeface="+mn-lt"/>
          <a:ea typeface="+mn-ea"/>
          <a:cs typeface="+mn-cs"/>
        </a:defRPr>
      </a:lvl8pPr>
      <a:lvl9pPr marL="3406484" indent="-200381" algn="l" defTabSz="400762"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00762" rtl="0" eaLnBrk="1" latinLnBrk="0" hangingPunct="1">
        <a:defRPr sz="1600" kern="1200">
          <a:solidFill>
            <a:schemeClr val="tx1"/>
          </a:solidFill>
          <a:latin typeface="+mn-lt"/>
          <a:ea typeface="+mn-ea"/>
          <a:cs typeface="+mn-cs"/>
        </a:defRPr>
      </a:lvl1pPr>
      <a:lvl2pPr marL="400762" algn="l" defTabSz="400762" rtl="0" eaLnBrk="1" latinLnBrk="0" hangingPunct="1">
        <a:defRPr sz="1600" kern="1200">
          <a:solidFill>
            <a:schemeClr val="tx1"/>
          </a:solidFill>
          <a:latin typeface="+mn-lt"/>
          <a:ea typeface="+mn-ea"/>
          <a:cs typeface="+mn-cs"/>
        </a:defRPr>
      </a:lvl2pPr>
      <a:lvl3pPr marL="801526" algn="l" defTabSz="400762" rtl="0" eaLnBrk="1" latinLnBrk="0" hangingPunct="1">
        <a:defRPr sz="1600" kern="1200">
          <a:solidFill>
            <a:schemeClr val="tx1"/>
          </a:solidFill>
          <a:latin typeface="+mn-lt"/>
          <a:ea typeface="+mn-ea"/>
          <a:cs typeface="+mn-cs"/>
        </a:defRPr>
      </a:lvl3pPr>
      <a:lvl4pPr marL="1202289" algn="l" defTabSz="400762" rtl="0" eaLnBrk="1" latinLnBrk="0" hangingPunct="1">
        <a:defRPr sz="1600" kern="1200">
          <a:solidFill>
            <a:schemeClr val="tx1"/>
          </a:solidFill>
          <a:latin typeface="+mn-lt"/>
          <a:ea typeface="+mn-ea"/>
          <a:cs typeface="+mn-cs"/>
        </a:defRPr>
      </a:lvl4pPr>
      <a:lvl5pPr marL="1603051" algn="l" defTabSz="400762" rtl="0" eaLnBrk="1" latinLnBrk="0" hangingPunct="1">
        <a:defRPr sz="1600" kern="1200">
          <a:solidFill>
            <a:schemeClr val="tx1"/>
          </a:solidFill>
          <a:latin typeface="+mn-lt"/>
          <a:ea typeface="+mn-ea"/>
          <a:cs typeface="+mn-cs"/>
        </a:defRPr>
      </a:lvl5pPr>
      <a:lvl6pPr marL="2003814" algn="l" defTabSz="400762" rtl="0" eaLnBrk="1" latinLnBrk="0" hangingPunct="1">
        <a:defRPr sz="1600" kern="1200">
          <a:solidFill>
            <a:schemeClr val="tx1"/>
          </a:solidFill>
          <a:latin typeface="+mn-lt"/>
          <a:ea typeface="+mn-ea"/>
          <a:cs typeface="+mn-cs"/>
        </a:defRPr>
      </a:lvl6pPr>
      <a:lvl7pPr marL="2404577" algn="l" defTabSz="400762" rtl="0" eaLnBrk="1" latinLnBrk="0" hangingPunct="1">
        <a:defRPr sz="1600" kern="1200">
          <a:solidFill>
            <a:schemeClr val="tx1"/>
          </a:solidFill>
          <a:latin typeface="+mn-lt"/>
          <a:ea typeface="+mn-ea"/>
          <a:cs typeface="+mn-cs"/>
        </a:defRPr>
      </a:lvl7pPr>
      <a:lvl8pPr marL="2805340" algn="l" defTabSz="400762" rtl="0" eaLnBrk="1" latinLnBrk="0" hangingPunct="1">
        <a:defRPr sz="1600" kern="1200">
          <a:solidFill>
            <a:schemeClr val="tx1"/>
          </a:solidFill>
          <a:latin typeface="+mn-lt"/>
          <a:ea typeface="+mn-ea"/>
          <a:cs typeface="+mn-cs"/>
        </a:defRPr>
      </a:lvl8pPr>
      <a:lvl9pPr marL="3206103" algn="l" defTabSz="400762" rtl="0" eaLnBrk="1" latinLnBrk="0" hangingPunct="1">
        <a:defRPr sz="1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ECD1CBC7-3FD0-4E1C-8480-B81EBF79046B}" type="datetimeFigureOut">
              <a:rPr lang="en-GB" smtClean="0"/>
              <a:t>29/01/2026</a:t>
            </a:fld>
            <a:endParaRPr lang="en-GB"/>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GB"/>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56C4A709-F472-440F-A417-2EBD479429E6}" type="slidenum">
              <a:rPr lang="en-GB" smtClean="0"/>
              <a:t>‹#›</a:t>
            </a:fld>
            <a:endParaRPr lang="en-GB"/>
          </a:p>
        </p:txBody>
      </p:sp>
    </p:spTree>
    <p:extLst>
      <p:ext uri="{BB962C8B-B14F-4D97-AF65-F5344CB8AC3E}">
        <p14:creationId xmlns:p14="http://schemas.microsoft.com/office/powerpoint/2010/main" val="1532096883"/>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88F6361-2587-A943-5FCC-F175E18F2B2B}"/>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3EF3054A-4B0D-4E57-0F94-6564CF313604}"/>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B70DE039-17E4-E302-1649-45251B77F3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8C8CCFF9-E6F0-41C5-BA13-28DE2E15A365}" type="datetimeFigureOut">
              <a:rPr lang="en-GB"/>
              <a:pPr>
                <a:defRPr/>
              </a:pPr>
              <a:t>29/01/2026</a:t>
            </a:fld>
            <a:endParaRPr lang="en-GB"/>
          </a:p>
        </p:txBody>
      </p:sp>
      <p:sp>
        <p:nvSpPr>
          <p:cNvPr id="5" name="Footer Placeholder 4">
            <a:extLst>
              <a:ext uri="{FF2B5EF4-FFF2-40B4-BE49-F238E27FC236}">
                <a16:creationId xmlns:a16="http://schemas.microsoft.com/office/drawing/2014/main" id="{13271140-E415-01A3-0884-26EB048618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a:extLst>
              <a:ext uri="{FF2B5EF4-FFF2-40B4-BE49-F238E27FC236}">
                <a16:creationId xmlns:a16="http://schemas.microsoft.com/office/drawing/2014/main" id="{0BE267E8-2E0B-59D5-6B89-A2EE5FCA220B}"/>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4D9D5285-F1AC-4F42-B80C-F4BFA24CE8F1}" type="slidenum">
              <a:rPr lang="en-GB" altLang="en-US"/>
              <a:pPr/>
              <a:t>‹#›</a:t>
            </a:fld>
            <a:endParaRPr lang="en-GB" altLang="en-US"/>
          </a:p>
        </p:txBody>
      </p:sp>
    </p:spTree>
    <p:extLst>
      <p:ext uri="{BB962C8B-B14F-4D97-AF65-F5344CB8AC3E}">
        <p14:creationId xmlns:p14="http://schemas.microsoft.com/office/powerpoint/2010/main" val="673416428"/>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A45572-F44C-810D-F40C-958B3E5215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549B30D-392D-E917-7FE7-58CFFAD079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16DA5B8-0B0B-FDCD-36C5-45D0C49B1A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C9BC393-DB08-A74E-9740-F1896CDE60F8}" type="datetimeFigureOut">
              <a:rPr lang="en-US" smtClean="0"/>
              <a:t>1/29/2026</a:t>
            </a:fld>
            <a:endParaRPr lang="en-US"/>
          </a:p>
        </p:txBody>
      </p:sp>
      <p:sp>
        <p:nvSpPr>
          <p:cNvPr id="5" name="Footer Placeholder 4">
            <a:extLst>
              <a:ext uri="{FF2B5EF4-FFF2-40B4-BE49-F238E27FC236}">
                <a16:creationId xmlns:a16="http://schemas.microsoft.com/office/drawing/2014/main" id="{C9B21DD0-A81C-800F-E693-21635D2093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8724D34-D85C-3E2A-E343-50ED6206AE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1B45545-61C3-234A-A89E-F4C09DCC9CC0}" type="slidenum">
              <a:rPr lang="en-US" smtClean="0"/>
              <a:t>‹#›</a:t>
            </a:fld>
            <a:endParaRPr lang="en-US"/>
          </a:p>
        </p:txBody>
      </p:sp>
    </p:spTree>
    <p:extLst>
      <p:ext uri="{BB962C8B-B14F-4D97-AF65-F5344CB8AC3E}">
        <p14:creationId xmlns:p14="http://schemas.microsoft.com/office/powerpoint/2010/main" val="434437088"/>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 Id="rId9"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4.xml"/><Relationship Id="rId5" Type="http://schemas.openxmlformats.org/officeDocument/2006/relationships/image" Target="../media/image34.sv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2.sv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4.sv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4.sv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hyperlink" Target="https://www.crane-database.org.uk/reports/crane-organisational-audit-report-2025/" TargetMode="External"/><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rcpch.ac.uk/resources/palate-examination-identification-cleft-palate-newborn-best-practice-guide"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5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2.xml"/></Relationships>
</file>

<file path=ppt/slides/_rels/slide51.xml.rels><?xml version="1.0" encoding="UTF-8" standalone="yes"?>
<Relationships xmlns="http://schemas.openxmlformats.org/package/2006/relationships"><Relationship Id="rId3" Type="http://schemas.openxmlformats.org/officeDocument/2006/relationships/hyperlink" Target="https://journals.lww.com/plasreconsurg/abstract/2003/11000/a_technique_for_cleft_palate_repair.6.aspx" TargetMode="External"/><Relationship Id="rId2" Type="http://schemas.openxmlformats.org/officeDocument/2006/relationships/image" Target="../media/image66.png"/><Relationship Id="rId1" Type="http://schemas.openxmlformats.org/officeDocument/2006/relationships/slideLayout" Target="../slideLayouts/slideLayout46.xm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2.xml"/><Relationship Id="rId1" Type="http://schemas.openxmlformats.org/officeDocument/2006/relationships/slideLayout" Target="../slideLayouts/slideLayout46.xml"/><Relationship Id="rId4" Type="http://schemas.openxmlformats.org/officeDocument/2006/relationships/image" Target="../media/image68.png"/></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61.xml"/></Relationships>
</file>

<file path=ppt/slides/_rels/slide5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62.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2.xml"/><Relationship Id="rId5" Type="http://schemas.openxmlformats.org/officeDocument/2006/relationships/image" Target="../media/image80.jpeg"/><Relationship Id="rId4" Type="http://schemas.openxmlformats.org/officeDocument/2006/relationships/image" Target="../media/image79.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oleObject" Target="../embeddings/oleObject1.bin"/><Relationship Id="rId1" Type="http://schemas.openxmlformats.org/officeDocument/2006/relationships/slideLayout" Target="../slideLayouts/slideLayout72.xml"/><Relationship Id="rId5" Type="http://schemas.openxmlformats.org/officeDocument/2006/relationships/image" Target="../media/image82.png"/><Relationship Id="rId4" Type="http://schemas.openxmlformats.org/officeDocument/2006/relationships/oleObject" Target="../embeddings/oleObject2.bin"/></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7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2.xml"/><Relationship Id="rId4" Type="http://schemas.openxmlformats.org/officeDocument/2006/relationships/image" Target="../media/image85.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72.xml.rels><?xml version="1.0" encoding="UTF-8" standalone="yes"?>
<Relationships xmlns="http://schemas.openxmlformats.org/package/2006/relationships"><Relationship Id="rId3" Type="http://schemas.openxmlformats.org/officeDocument/2006/relationships/image" Target="../media/image86.tiff"/><Relationship Id="rId2" Type="http://schemas.openxmlformats.org/officeDocument/2006/relationships/slideLayout" Target="../slideLayouts/slideLayout84.xml"/><Relationship Id="rId1" Type="http://schemas.openxmlformats.org/officeDocument/2006/relationships/tags" Target="../tags/tag2.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4.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88.pn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image" Target="../media/image87.png"/><Relationship Id="rId1" Type="http://schemas.openxmlformats.org/officeDocument/2006/relationships/slideLayout" Target="../slideLayouts/slideLayout76.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5" Type="http://schemas.openxmlformats.org/officeDocument/2006/relationships/image" Target="../media/image89.png"/><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chart" Target="../charts/chart8.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0.png"/><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jpe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8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D2074-0D37-B39A-24DE-8751E8184436}"/>
              </a:ext>
            </a:extLst>
          </p:cNvPr>
          <p:cNvSpPr>
            <a:spLocks noGrp="1"/>
          </p:cNvSpPr>
          <p:nvPr>
            <p:ph type="ctrTitle"/>
          </p:nvPr>
        </p:nvSpPr>
        <p:spPr>
          <a:xfrm>
            <a:off x="5739618" y="1122363"/>
            <a:ext cx="6417968" cy="2387600"/>
          </a:xfrm>
        </p:spPr>
        <p:txBody>
          <a:bodyPr/>
          <a:lstStyle/>
          <a:p>
            <a:r>
              <a:rPr lang="en-GB" dirty="0"/>
              <a:t>Making it better</a:t>
            </a:r>
          </a:p>
        </p:txBody>
      </p:sp>
      <p:sp>
        <p:nvSpPr>
          <p:cNvPr id="3" name="Subtitle 2">
            <a:extLst>
              <a:ext uri="{FF2B5EF4-FFF2-40B4-BE49-F238E27FC236}">
                <a16:creationId xmlns:a16="http://schemas.microsoft.com/office/drawing/2014/main" id="{6870C728-FBAC-AE59-DDE1-30D2059D6700}"/>
              </a:ext>
            </a:extLst>
          </p:cNvPr>
          <p:cNvSpPr>
            <a:spLocks noGrp="1"/>
          </p:cNvSpPr>
          <p:nvPr>
            <p:ph type="subTitle" idx="1"/>
          </p:nvPr>
        </p:nvSpPr>
        <p:spPr>
          <a:xfrm>
            <a:off x="5992837" y="3602038"/>
            <a:ext cx="6149996" cy="1655762"/>
          </a:xfrm>
        </p:spPr>
        <p:txBody>
          <a:bodyPr/>
          <a:lstStyle/>
          <a:p>
            <a:r>
              <a:rPr lang="en-GB" dirty="0"/>
              <a:t>22 January 2026</a:t>
            </a:r>
          </a:p>
          <a:p>
            <a:pPr algn="ctr"/>
            <a:r>
              <a:rPr lang="en-GB" sz="2400" dirty="0"/>
              <a:t>Craig Russell &amp; Kate Fitzsimons</a:t>
            </a:r>
          </a:p>
          <a:p>
            <a:pPr algn="ctr"/>
            <a:r>
              <a:rPr lang="en-GB" sz="2400" dirty="0"/>
              <a:t>On behalf of the CRANE Database team</a:t>
            </a:r>
          </a:p>
          <a:p>
            <a:endParaRPr lang="en-GB" dirty="0"/>
          </a:p>
        </p:txBody>
      </p:sp>
      <p:pic>
        <p:nvPicPr>
          <p:cNvPr id="5" name="Picture 4">
            <a:extLst>
              <a:ext uri="{FF2B5EF4-FFF2-40B4-BE49-F238E27FC236}">
                <a16:creationId xmlns:a16="http://schemas.microsoft.com/office/drawing/2014/main" id="{1ACE97D3-BEDC-7866-6DCD-AB86DF6CB17E}"/>
              </a:ext>
            </a:extLst>
          </p:cNvPr>
          <p:cNvPicPr>
            <a:picLocks noChangeAspect="1"/>
          </p:cNvPicPr>
          <p:nvPr/>
        </p:nvPicPr>
        <p:blipFill>
          <a:blip r:embed="rId3"/>
          <a:stretch>
            <a:fillRect/>
          </a:stretch>
        </p:blipFill>
        <p:spPr>
          <a:xfrm>
            <a:off x="1105427" y="1823134"/>
            <a:ext cx="4529442" cy="3041650"/>
          </a:xfrm>
          <a:prstGeom prst="rect">
            <a:avLst/>
          </a:prstGeom>
        </p:spPr>
      </p:pic>
    </p:spTree>
    <p:extLst>
      <p:ext uri="{BB962C8B-B14F-4D97-AF65-F5344CB8AC3E}">
        <p14:creationId xmlns:p14="http://schemas.microsoft.com/office/powerpoint/2010/main" val="166586139"/>
      </p:ext>
    </p:extLst>
  </p:cSld>
  <p:clrMapOvr>
    <a:masterClrMapping/>
  </p:clrMapOvr>
  <p:transition spd="slow">
    <p:cove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4BCBA-7656-04B2-3245-73C2028BFD13}"/>
              </a:ext>
            </a:extLst>
          </p:cNvPr>
          <p:cNvSpPr>
            <a:spLocks noGrp="1"/>
          </p:cNvSpPr>
          <p:nvPr>
            <p:ph type="title"/>
          </p:nvPr>
        </p:nvSpPr>
        <p:spPr/>
        <p:txBody>
          <a:bodyPr/>
          <a:lstStyle/>
          <a:p>
            <a:r>
              <a:rPr lang="en-GB" dirty="0"/>
              <a:t>New features: speech standards 2b, 2c, 2d</a:t>
            </a:r>
          </a:p>
        </p:txBody>
      </p:sp>
      <p:sp>
        <p:nvSpPr>
          <p:cNvPr id="3" name="Content Placeholder 2">
            <a:extLst>
              <a:ext uri="{FF2B5EF4-FFF2-40B4-BE49-F238E27FC236}">
                <a16:creationId xmlns:a16="http://schemas.microsoft.com/office/drawing/2014/main" id="{4F074C1F-9B35-60EE-5691-2BCA0292CA94}"/>
              </a:ext>
            </a:extLst>
          </p:cNvPr>
          <p:cNvSpPr>
            <a:spLocks noGrp="1"/>
          </p:cNvSpPr>
          <p:nvPr>
            <p:ph idx="1"/>
          </p:nvPr>
        </p:nvSpPr>
        <p:spPr>
          <a:xfrm>
            <a:off x="838200" y="1552575"/>
            <a:ext cx="10515600" cy="4624388"/>
          </a:xfrm>
        </p:spPr>
        <p:txBody>
          <a:bodyPr/>
          <a:lstStyle/>
          <a:p>
            <a:endParaRPr lang="en-GB" b="1" dirty="0"/>
          </a:p>
          <a:p>
            <a:endParaRPr lang="en-GB" dirty="0"/>
          </a:p>
        </p:txBody>
      </p:sp>
      <p:pic>
        <p:nvPicPr>
          <p:cNvPr id="5" name="Picture 4">
            <a:extLst>
              <a:ext uri="{FF2B5EF4-FFF2-40B4-BE49-F238E27FC236}">
                <a16:creationId xmlns:a16="http://schemas.microsoft.com/office/drawing/2014/main" id="{07F9E460-665E-C43E-5D81-8E34847EC349}"/>
              </a:ext>
            </a:extLst>
          </p:cNvPr>
          <p:cNvPicPr>
            <a:picLocks noChangeAspect="1"/>
          </p:cNvPicPr>
          <p:nvPr/>
        </p:nvPicPr>
        <p:blipFill>
          <a:blip r:embed="rId3"/>
          <a:stretch>
            <a:fillRect/>
          </a:stretch>
        </p:blipFill>
        <p:spPr>
          <a:xfrm>
            <a:off x="984918" y="1737965"/>
            <a:ext cx="11035848" cy="5008495"/>
          </a:xfrm>
          <a:prstGeom prst="rect">
            <a:avLst/>
          </a:prstGeom>
        </p:spPr>
      </p:pic>
    </p:spTree>
    <p:extLst>
      <p:ext uri="{BB962C8B-B14F-4D97-AF65-F5344CB8AC3E}">
        <p14:creationId xmlns:p14="http://schemas.microsoft.com/office/powerpoint/2010/main" val="2257166594"/>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71D3B-471E-48C9-A49B-11CE87BDBA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EB04A3-399A-48E1-DF52-20EFCAD72D86}"/>
              </a:ext>
            </a:extLst>
          </p:cNvPr>
          <p:cNvSpPr>
            <a:spLocks noGrp="1"/>
          </p:cNvSpPr>
          <p:nvPr>
            <p:ph type="title"/>
          </p:nvPr>
        </p:nvSpPr>
        <p:spPr/>
        <p:txBody>
          <a:bodyPr>
            <a:normAutofit/>
          </a:bodyPr>
          <a:lstStyle/>
          <a:p>
            <a:r>
              <a:rPr lang="en-GB" sz="4000" dirty="0"/>
              <a:t>New features: risk adjustment</a:t>
            </a:r>
          </a:p>
        </p:txBody>
      </p:sp>
      <p:sp>
        <p:nvSpPr>
          <p:cNvPr id="3" name="Content Placeholder 2">
            <a:extLst>
              <a:ext uri="{FF2B5EF4-FFF2-40B4-BE49-F238E27FC236}">
                <a16:creationId xmlns:a16="http://schemas.microsoft.com/office/drawing/2014/main" id="{F065A15A-6C15-216A-AAC7-8DB0E99E18A9}"/>
              </a:ext>
            </a:extLst>
          </p:cNvPr>
          <p:cNvSpPr>
            <a:spLocks noGrp="1"/>
          </p:cNvSpPr>
          <p:nvPr>
            <p:ph idx="1"/>
          </p:nvPr>
        </p:nvSpPr>
        <p:spPr>
          <a:xfrm>
            <a:off x="838200" y="1690688"/>
            <a:ext cx="10896600" cy="4351338"/>
          </a:xfrm>
        </p:spPr>
        <p:txBody>
          <a:bodyPr>
            <a:noAutofit/>
          </a:bodyPr>
          <a:lstStyle/>
          <a:p>
            <a:pPr marL="0" indent="0">
              <a:lnSpc>
                <a:spcPct val="100000"/>
              </a:lnSpc>
              <a:buNone/>
            </a:pPr>
            <a:r>
              <a:rPr lang="en-GB" sz="2400" b="1" dirty="0"/>
              <a:t>Risk adjustment of service-level outcomes introduced for speech &amp; dental</a:t>
            </a:r>
          </a:p>
          <a:p>
            <a:pPr>
              <a:lnSpc>
                <a:spcPct val="100000"/>
              </a:lnSpc>
            </a:pPr>
            <a:r>
              <a:rPr lang="en-GB" sz="2200" dirty="0"/>
              <a:t>Some units see:</a:t>
            </a:r>
          </a:p>
          <a:p>
            <a:pPr lvl="1">
              <a:lnSpc>
                <a:spcPct val="100000"/>
              </a:lnSpc>
            </a:pPr>
            <a:r>
              <a:rPr lang="en-GB" sz="2000" dirty="0"/>
              <a:t>More babies with additional medical conditions</a:t>
            </a:r>
          </a:p>
          <a:p>
            <a:pPr lvl="1">
              <a:lnSpc>
                <a:spcPct val="100000"/>
              </a:lnSpc>
            </a:pPr>
            <a:r>
              <a:rPr lang="en-GB" sz="2000" dirty="0"/>
              <a:t>More severe clefts</a:t>
            </a:r>
          </a:p>
          <a:p>
            <a:pPr lvl="1">
              <a:lnSpc>
                <a:spcPct val="100000"/>
              </a:lnSpc>
            </a:pPr>
            <a:r>
              <a:rPr lang="en-GB" sz="2000" dirty="0"/>
              <a:t>More boys than girls</a:t>
            </a:r>
          </a:p>
          <a:p>
            <a:pPr lvl="1">
              <a:lnSpc>
                <a:spcPct val="100000"/>
              </a:lnSpc>
            </a:pPr>
            <a:r>
              <a:rPr lang="en-GB" sz="2000" dirty="0"/>
              <a:t>More children from areas with higher deprivation</a:t>
            </a:r>
          </a:p>
          <a:p>
            <a:pPr>
              <a:lnSpc>
                <a:spcPct val="100000"/>
              </a:lnSpc>
            </a:pPr>
            <a:r>
              <a:rPr lang="en-GB" sz="2200" dirty="0"/>
              <a:t>These factors affect outcomes </a:t>
            </a:r>
            <a:r>
              <a:rPr lang="en-GB" sz="2200" i="1" dirty="0"/>
              <a:t>before</a:t>
            </a:r>
            <a:r>
              <a:rPr lang="en-GB" sz="2200" dirty="0"/>
              <a:t> any treatment happens. CRANE adjusts for them so that differences between services reflect </a:t>
            </a:r>
            <a:r>
              <a:rPr lang="en-GB" sz="2200" b="1" dirty="0"/>
              <a:t>care quality</a:t>
            </a:r>
            <a:r>
              <a:rPr lang="en-GB" sz="2200" dirty="0"/>
              <a:t>, not </a:t>
            </a:r>
            <a:r>
              <a:rPr lang="en-GB" sz="2200" b="1" dirty="0"/>
              <a:t>patient mix</a:t>
            </a:r>
            <a:r>
              <a:rPr lang="en-GB" sz="2200" dirty="0"/>
              <a:t>.</a:t>
            </a:r>
          </a:p>
          <a:p>
            <a:pPr>
              <a:lnSpc>
                <a:spcPct val="100000"/>
              </a:lnSpc>
            </a:pPr>
            <a:r>
              <a:rPr lang="en-GB" sz="2200" dirty="0"/>
              <a:t>Adjustment tries to level the playing field</a:t>
            </a:r>
          </a:p>
          <a:p>
            <a:pPr lvl="1">
              <a:lnSpc>
                <a:spcPct val="100000"/>
              </a:lnSpc>
            </a:pPr>
            <a:r>
              <a:rPr lang="en-GB" sz="2000" dirty="0"/>
              <a:t>Risk-adjustment is never perfect</a:t>
            </a:r>
          </a:p>
          <a:p>
            <a:pPr>
              <a:lnSpc>
                <a:spcPct val="100000"/>
              </a:lnSpc>
            </a:pPr>
            <a:endParaRPr lang="en-GB" sz="2200" dirty="0"/>
          </a:p>
        </p:txBody>
      </p:sp>
      <p:pic>
        <p:nvPicPr>
          <p:cNvPr id="5" name="Graphic 4" descr="Medical with solid fill">
            <a:extLst>
              <a:ext uri="{FF2B5EF4-FFF2-40B4-BE49-F238E27FC236}">
                <a16:creationId xmlns:a16="http://schemas.microsoft.com/office/drawing/2014/main" id="{7A615DEC-B8BB-7FE2-0E96-B9B9BF3D9D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15375" y="2190750"/>
            <a:ext cx="914400" cy="914400"/>
          </a:xfrm>
          <a:prstGeom prst="rect">
            <a:avLst/>
          </a:prstGeom>
        </p:spPr>
      </p:pic>
      <p:pic>
        <p:nvPicPr>
          <p:cNvPr id="7" name="Graphic 6" descr="Children with solid fill">
            <a:extLst>
              <a:ext uri="{FF2B5EF4-FFF2-40B4-BE49-F238E27FC236}">
                <a16:creationId xmlns:a16="http://schemas.microsoft.com/office/drawing/2014/main" id="{1FE5E7C2-B9FE-5229-F001-40EDC2FB199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20337" y="3263900"/>
            <a:ext cx="914400" cy="914400"/>
          </a:xfrm>
          <a:prstGeom prst="rect">
            <a:avLst/>
          </a:prstGeom>
        </p:spPr>
      </p:pic>
      <p:pic>
        <p:nvPicPr>
          <p:cNvPr id="9" name="Graphic 8" descr="House with solid fill">
            <a:extLst>
              <a:ext uri="{FF2B5EF4-FFF2-40B4-BE49-F238E27FC236}">
                <a16:creationId xmlns:a16="http://schemas.microsoft.com/office/drawing/2014/main" id="{C877B809-B175-B65F-F161-ECB4AB4C485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53475" y="3047207"/>
            <a:ext cx="914400" cy="914400"/>
          </a:xfrm>
          <a:prstGeom prst="rect">
            <a:avLst/>
          </a:prstGeom>
        </p:spPr>
      </p:pic>
      <p:pic>
        <p:nvPicPr>
          <p:cNvPr id="7170" name="Picture 2">
            <a:extLst>
              <a:ext uri="{FF2B5EF4-FFF2-40B4-BE49-F238E27FC236}">
                <a16:creationId xmlns:a16="http://schemas.microsoft.com/office/drawing/2014/main" id="{8A6693BB-5A22-7ADB-4EA4-223F3FD9585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01250" y="2131822"/>
            <a:ext cx="1552575" cy="1097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54640"/>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053DD-C138-365B-670C-DFD9B74D2525}"/>
              </a:ext>
            </a:extLst>
          </p:cNvPr>
          <p:cNvSpPr>
            <a:spLocks noGrp="1"/>
          </p:cNvSpPr>
          <p:nvPr>
            <p:ph type="title"/>
          </p:nvPr>
        </p:nvSpPr>
        <p:spPr/>
        <p:txBody>
          <a:bodyPr/>
          <a:lstStyle/>
          <a:p>
            <a:r>
              <a:rPr lang="en-GB" dirty="0"/>
              <a:t>Risk adjustment process</a:t>
            </a:r>
          </a:p>
        </p:txBody>
      </p:sp>
      <p:sp>
        <p:nvSpPr>
          <p:cNvPr id="6" name="Rectangle 5">
            <a:extLst>
              <a:ext uri="{FF2B5EF4-FFF2-40B4-BE49-F238E27FC236}">
                <a16:creationId xmlns:a16="http://schemas.microsoft.com/office/drawing/2014/main" id="{8C8CB761-2BCC-2562-E37C-46503BB93091}"/>
              </a:ext>
            </a:extLst>
          </p:cNvPr>
          <p:cNvSpPr/>
          <p:nvPr/>
        </p:nvSpPr>
        <p:spPr>
          <a:xfrm>
            <a:off x="981074" y="6019800"/>
            <a:ext cx="1853726" cy="7415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3F36A251-E82C-3000-4D89-EF63DDE1483C}"/>
              </a:ext>
            </a:extLst>
          </p:cNvPr>
          <p:cNvSpPr>
            <a:spLocks noGrp="1"/>
          </p:cNvSpPr>
          <p:nvPr>
            <p:ph idx="1"/>
          </p:nvPr>
        </p:nvSpPr>
        <p:spPr>
          <a:xfrm>
            <a:off x="838199" y="1526146"/>
            <a:ext cx="10944225" cy="4650817"/>
          </a:xfrm>
        </p:spPr>
        <p:txBody>
          <a:bodyPr>
            <a:normAutofit fontScale="62500" lnSpcReduction="20000"/>
          </a:bodyPr>
          <a:lstStyle/>
          <a:p>
            <a:pPr marL="0" indent="0">
              <a:lnSpc>
                <a:spcPct val="120000"/>
              </a:lnSpc>
              <a:spcBef>
                <a:spcPts val="600"/>
              </a:spcBef>
              <a:buNone/>
            </a:pPr>
            <a:r>
              <a:rPr lang="en-GB" b="1" dirty="0"/>
              <a:t>Step 1: Multiple imputation </a:t>
            </a:r>
            <a:r>
              <a:rPr lang="en-GB" dirty="0"/>
              <a:t>of missing data for patient characteristics included in model</a:t>
            </a:r>
          </a:p>
          <a:p>
            <a:pPr marL="0" indent="0">
              <a:lnSpc>
                <a:spcPct val="120000"/>
              </a:lnSpc>
              <a:buNone/>
            </a:pPr>
            <a:r>
              <a:rPr lang="en-GB" b="1" dirty="0"/>
              <a:t>Step 2: Estimate each child’s expected outcome</a:t>
            </a:r>
          </a:p>
          <a:p>
            <a:pPr marL="0" indent="0">
              <a:lnSpc>
                <a:spcPct val="120000"/>
              </a:lnSpc>
              <a:spcBef>
                <a:spcPts val="600"/>
              </a:spcBef>
              <a:buNone/>
            </a:pPr>
            <a:r>
              <a:rPr lang="en-GB" dirty="0"/>
              <a:t>Using national data, CRANE calculates the </a:t>
            </a:r>
            <a:r>
              <a:rPr lang="en-GB" i="1" dirty="0"/>
              <a:t>expected</a:t>
            </a:r>
            <a:r>
              <a:rPr lang="en-GB" dirty="0"/>
              <a:t> chance of a particular outcome for each child, based on their characteristics.</a:t>
            </a:r>
          </a:p>
          <a:p>
            <a:pPr marL="0" indent="0">
              <a:lnSpc>
                <a:spcPct val="120000"/>
              </a:lnSpc>
              <a:buNone/>
            </a:pPr>
            <a:r>
              <a:rPr lang="en-GB" b="1" dirty="0"/>
              <a:t>Step 3: Compare expected vs actual outcomes</a:t>
            </a:r>
          </a:p>
          <a:p>
            <a:pPr marL="0" indent="0">
              <a:buNone/>
            </a:pPr>
            <a:r>
              <a:rPr lang="en-GB" dirty="0"/>
              <a:t>For each cleft centre, CRANE looks at:</a:t>
            </a:r>
          </a:p>
          <a:p>
            <a:pPr marL="628650" indent="-361950"/>
            <a:r>
              <a:rPr lang="en-GB" dirty="0"/>
              <a:t>how many children were </a:t>
            </a:r>
            <a:r>
              <a:rPr lang="en-GB" i="1" dirty="0"/>
              <a:t>expected</a:t>
            </a:r>
            <a:r>
              <a:rPr lang="en-GB" dirty="0"/>
              <a:t> to have a particular outcome</a:t>
            </a:r>
          </a:p>
          <a:p>
            <a:pPr marL="628650" indent="-361950"/>
            <a:r>
              <a:rPr lang="en-GB" dirty="0"/>
              <a:t>how many </a:t>
            </a:r>
            <a:r>
              <a:rPr lang="en-GB" i="1" dirty="0"/>
              <a:t>actually</a:t>
            </a:r>
            <a:r>
              <a:rPr lang="en-GB" dirty="0"/>
              <a:t> had a particular outcome </a:t>
            </a:r>
          </a:p>
          <a:p>
            <a:pPr marL="0" indent="0">
              <a:lnSpc>
                <a:spcPct val="120000"/>
              </a:lnSpc>
              <a:buNone/>
            </a:pPr>
            <a:r>
              <a:rPr lang="en-GB" b="1" dirty="0"/>
              <a:t>Step 4: Produce adjusted centre-level results, presented in funnel plots</a:t>
            </a:r>
          </a:p>
          <a:p>
            <a:pPr marL="0" indent="0">
              <a:lnSpc>
                <a:spcPct val="120000"/>
              </a:lnSpc>
              <a:spcBef>
                <a:spcPts val="600"/>
              </a:spcBef>
              <a:buNone/>
            </a:pPr>
            <a:r>
              <a:rPr lang="en-GB" dirty="0"/>
              <a:t>This allows CRANE to say whether a centre is performing:</a:t>
            </a:r>
          </a:p>
          <a:p>
            <a:pPr marL="628650" indent="-361950"/>
            <a:r>
              <a:rPr lang="en-GB" sz="2900" dirty="0"/>
              <a:t>better than expected (</a:t>
            </a:r>
            <a:r>
              <a:rPr lang="en-GB" sz="2900" b="1" dirty="0"/>
              <a:t>positive outlier</a:t>
            </a:r>
            <a:r>
              <a:rPr lang="en-GB" sz="2900" dirty="0"/>
              <a:t>)</a:t>
            </a:r>
          </a:p>
          <a:p>
            <a:pPr marL="628650" indent="-361950"/>
            <a:r>
              <a:rPr lang="en-GB" sz="2900" dirty="0"/>
              <a:t>as expected (within funnel)</a:t>
            </a:r>
          </a:p>
          <a:p>
            <a:pPr marL="628650" indent="-361950"/>
            <a:r>
              <a:rPr lang="en-GB" sz="2900" dirty="0"/>
              <a:t>worse than expected (</a:t>
            </a:r>
            <a:r>
              <a:rPr lang="en-GB" sz="2900" b="1" dirty="0"/>
              <a:t>negative outlier</a:t>
            </a:r>
            <a:r>
              <a:rPr lang="en-GB" sz="2900" dirty="0"/>
              <a:t>)</a:t>
            </a:r>
          </a:p>
          <a:p>
            <a:endParaRPr lang="en-GB" dirty="0"/>
          </a:p>
        </p:txBody>
      </p:sp>
      <p:pic>
        <p:nvPicPr>
          <p:cNvPr id="12" name="Picture 11" descr="A graph of different colored lines&#10;&#10;AI-generated content may be incorrect.">
            <a:extLst>
              <a:ext uri="{FF2B5EF4-FFF2-40B4-BE49-F238E27FC236}">
                <a16:creationId xmlns:a16="http://schemas.microsoft.com/office/drawing/2014/main" id="{C33A6E56-90B9-AD96-95B1-FBAB3C43A0B0}"/>
              </a:ext>
            </a:extLst>
          </p:cNvPr>
          <p:cNvPicPr>
            <a:picLocks noChangeAspect="1"/>
          </p:cNvPicPr>
          <p:nvPr/>
        </p:nvPicPr>
        <p:blipFill>
          <a:blip r:embed="rId3"/>
          <a:stretch>
            <a:fillRect/>
          </a:stretch>
        </p:blipFill>
        <p:spPr>
          <a:xfrm>
            <a:off x="8452830" y="3952875"/>
            <a:ext cx="3572504" cy="1852623"/>
          </a:xfrm>
          <a:prstGeom prst="rect">
            <a:avLst/>
          </a:prstGeom>
        </p:spPr>
      </p:pic>
    </p:spTree>
    <p:extLst>
      <p:ext uri="{BB962C8B-B14F-4D97-AF65-F5344CB8AC3E}">
        <p14:creationId xmlns:p14="http://schemas.microsoft.com/office/powerpoint/2010/main" val="2060150835"/>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D631D-4B4E-2B84-979B-90CC7E1E1C23}"/>
              </a:ext>
            </a:extLst>
          </p:cNvPr>
          <p:cNvSpPr>
            <a:spLocks noGrp="1"/>
          </p:cNvSpPr>
          <p:nvPr>
            <p:ph type="title"/>
          </p:nvPr>
        </p:nvSpPr>
        <p:spPr/>
        <p:txBody>
          <a:bodyPr/>
          <a:lstStyle/>
          <a:p>
            <a:r>
              <a:rPr lang="en-GB" dirty="0"/>
              <a:t>Risk adjusted outcomes</a:t>
            </a:r>
          </a:p>
        </p:txBody>
      </p:sp>
      <p:sp>
        <p:nvSpPr>
          <p:cNvPr id="3" name="Content Placeholder 2">
            <a:extLst>
              <a:ext uri="{FF2B5EF4-FFF2-40B4-BE49-F238E27FC236}">
                <a16:creationId xmlns:a16="http://schemas.microsoft.com/office/drawing/2014/main" id="{330817FE-F3B5-CF8B-7E3D-DFFD591E9541}"/>
              </a:ext>
            </a:extLst>
          </p:cNvPr>
          <p:cNvSpPr>
            <a:spLocks noGrp="1"/>
          </p:cNvSpPr>
          <p:nvPr>
            <p:ph sz="half" idx="1"/>
          </p:nvPr>
        </p:nvSpPr>
        <p:spPr/>
        <p:txBody>
          <a:bodyPr/>
          <a:lstStyle/>
          <a:p>
            <a:pPr marL="85725" lvl="1" indent="0">
              <a:buNone/>
            </a:pPr>
            <a:r>
              <a:rPr lang="en-GB" b="1" dirty="0"/>
              <a:t>Dental </a:t>
            </a:r>
            <a:r>
              <a:rPr lang="en-GB" b="1" dirty="0" err="1"/>
              <a:t>dmft</a:t>
            </a:r>
            <a:endParaRPr lang="en-GB" b="1" dirty="0"/>
          </a:p>
          <a:p>
            <a:pPr marL="447675" lvl="1" indent="-361950"/>
            <a:r>
              <a:rPr lang="en-GB" dirty="0"/>
              <a:t>Deprivation based on postcode </a:t>
            </a:r>
          </a:p>
          <a:p>
            <a:pPr marL="447675" lvl="1" indent="-361950"/>
            <a:r>
              <a:rPr lang="en-GB" dirty="0"/>
              <a:t>Country (due to country-specific indexes for deprivation)</a:t>
            </a:r>
          </a:p>
          <a:p>
            <a:pPr marL="447675" lvl="1" indent="-361950"/>
            <a:r>
              <a:rPr lang="en-GB" dirty="0"/>
              <a:t>Robin Sequence status</a:t>
            </a:r>
          </a:p>
          <a:p>
            <a:pPr marL="447675" lvl="1" indent="-361950"/>
            <a:r>
              <a:rPr lang="en-GB" dirty="0"/>
              <a:t>Cleft type</a:t>
            </a:r>
          </a:p>
          <a:p>
            <a:pPr marL="447675" lvl="1" indent="-361950"/>
            <a:r>
              <a:rPr lang="en-GB" dirty="0"/>
              <a:t>Extent of palate involvement</a:t>
            </a:r>
          </a:p>
          <a:p>
            <a:pPr marL="447675" lvl="1" indent="-361950"/>
            <a:endParaRPr lang="en-GB" dirty="0"/>
          </a:p>
          <a:p>
            <a:pPr marL="85725" lvl="1" indent="0">
              <a:buNone/>
            </a:pPr>
            <a:endParaRPr lang="en-GB" dirty="0"/>
          </a:p>
          <a:p>
            <a:endParaRPr lang="en-GB" dirty="0"/>
          </a:p>
        </p:txBody>
      </p:sp>
      <p:sp>
        <p:nvSpPr>
          <p:cNvPr id="4" name="Content Placeholder 3">
            <a:extLst>
              <a:ext uri="{FF2B5EF4-FFF2-40B4-BE49-F238E27FC236}">
                <a16:creationId xmlns:a16="http://schemas.microsoft.com/office/drawing/2014/main" id="{7DF4413F-4E66-DD69-319B-A88A1B8230FD}"/>
              </a:ext>
            </a:extLst>
          </p:cNvPr>
          <p:cNvSpPr>
            <a:spLocks noGrp="1"/>
          </p:cNvSpPr>
          <p:nvPr>
            <p:ph sz="half" idx="2"/>
          </p:nvPr>
        </p:nvSpPr>
        <p:spPr/>
        <p:txBody>
          <a:bodyPr/>
          <a:lstStyle/>
          <a:p>
            <a:pPr marL="85725" lvl="1" indent="0">
              <a:buNone/>
            </a:pPr>
            <a:r>
              <a:rPr lang="en-GB" b="1" dirty="0"/>
              <a:t>Speech standards 1, 2a and 3</a:t>
            </a:r>
          </a:p>
          <a:p>
            <a:pPr marL="447675" lvl="1" indent="-361950"/>
            <a:r>
              <a:rPr lang="en-GB" dirty="0"/>
              <a:t>Cleft type,</a:t>
            </a:r>
          </a:p>
          <a:p>
            <a:pPr marL="447675" lvl="1" indent="-361950"/>
            <a:r>
              <a:rPr lang="en-GB" dirty="0"/>
              <a:t>Extent of hard palate involvement</a:t>
            </a:r>
          </a:p>
          <a:p>
            <a:pPr marL="447675" lvl="1" indent="-361950"/>
            <a:r>
              <a:rPr lang="en-GB" dirty="0"/>
              <a:t>Robin Sequence status</a:t>
            </a:r>
          </a:p>
          <a:p>
            <a:pPr marL="447675" lvl="1" indent="-361950"/>
            <a:r>
              <a:rPr lang="en-GB" dirty="0"/>
              <a:t>Sex</a:t>
            </a:r>
          </a:p>
          <a:p>
            <a:endParaRPr lang="en-GB" dirty="0"/>
          </a:p>
        </p:txBody>
      </p:sp>
      <p:pic>
        <p:nvPicPr>
          <p:cNvPr id="5" name="Graphic 4" descr="Dental Care with solid fill">
            <a:extLst>
              <a:ext uri="{FF2B5EF4-FFF2-40B4-BE49-F238E27FC236}">
                <a16:creationId xmlns:a16="http://schemas.microsoft.com/office/drawing/2014/main" id="{C6F14E63-DA3A-3E32-1ADE-FC28025FF97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51077" y="4719712"/>
            <a:ext cx="1525189" cy="1525189"/>
          </a:xfrm>
          <a:prstGeom prst="rect">
            <a:avLst/>
          </a:prstGeom>
        </p:spPr>
      </p:pic>
      <p:pic>
        <p:nvPicPr>
          <p:cNvPr id="6" name="Graphic 5" descr="Voice with solid fill">
            <a:extLst>
              <a:ext uri="{FF2B5EF4-FFF2-40B4-BE49-F238E27FC236}">
                <a16:creationId xmlns:a16="http://schemas.microsoft.com/office/drawing/2014/main" id="{62F2B456-6593-14C0-F016-C0BE77072CD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68722" y="4713633"/>
            <a:ext cx="1903832" cy="1531268"/>
          </a:xfrm>
          <a:prstGeom prst="rect">
            <a:avLst/>
          </a:prstGeom>
        </p:spPr>
      </p:pic>
    </p:spTree>
    <p:extLst>
      <p:ext uri="{BB962C8B-B14F-4D97-AF65-F5344CB8AC3E}">
        <p14:creationId xmlns:p14="http://schemas.microsoft.com/office/powerpoint/2010/main" val="2504933818"/>
      </p:ext>
    </p:extLst>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graph of different colored lines&#10;&#10;AI-generated content may be incorrect.">
            <a:extLst>
              <a:ext uri="{FF2B5EF4-FFF2-40B4-BE49-F238E27FC236}">
                <a16:creationId xmlns:a16="http://schemas.microsoft.com/office/drawing/2014/main" id="{DACBAD8B-5444-615B-F18B-A11BB38F8F71}"/>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52425" y="1791529"/>
            <a:ext cx="5667375" cy="4123257"/>
          </a:xfrm>
        </p:spPr>
      </p:pic>
      <p:sp>
        <p:nvSpPr>
          <p:cNvPr id="2" name="Title 1">
            <a:extLst>
              <a:ext uri="{FF2B5EF4-FFF2-40B4-BE49-F238E27FC236}">
                <a16:creationId xmlns:a16="http://schemas.microsoft.com/office/drawing/2014/main" id="{BB1C0E52-64FA-9A42-B021-B0119734D529}"/>
              </a:ext>
            </a:extLst>
          </p:cNvPr>
          <p:cNvSpPr>
            <a:spLocks noGrp="1"/>
          </p:cNvSpPr>
          <p:nvPr>
            <p:ph type="title"/>
          </p:nvPr>
        </p:nvSpPr>
        <p:spPr/>
        <p:txBody>
          <a:bodyPr>
            <a:normAutofit/>
          </a:bodyPr>
          <a:lstStyle/>
          <a:p>
            <a:r>
              <a:rPr lang="en-GB" dirty="0"/>
              <a:t>Unadjusted &amp; adjusted rates: dental caries</a:t>
            </a:r>
          </a:p>
        </p:txBody>
      </p:sp>
      <p:pic>
        <p:nvPicPr>
          <p:cNvPr id="8" name="Content Placeholder 7" descr="A graph of cases with numbers and a number of cases with numbers&#10;&#10;AI-generated content may be incorrect.">
            <a:extLst>
              <a:ext uri="{FF2B5EF4-FFF2-40B4-BE49-F238E27FC236}">
                <a16:creationId xmlns:a16="http://schemas.microsoft.com/office/drawing/2014/main" id="{7A5CFCEB-208E-EC2E-E7D3-6EBD1C2E827B}"/>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172199" y="1810579"/>
            <a:ext cx="5666629" cy="4123715"/>
          </a:xfrm>
        </p:spPr>
      </p:pic>
      <p:sp>
        <p:nvSpPr>
          <p:cNvPr id="9" name="TextBox 8">
            <a:extLst>
              <a:ext uri="{FF2B5EF4-FFF2-40B4-BE49-F238E27FC236}">
                <a16:creationId xmlns:a16="http://schemas.microsoft.com/office/drawing/2014/main" id="{9B2DAACA-DE57-C517-C5AF-093DC216ACCF}"/>
              </a:ext>
            </a:extLst>
          </p:cNvPr>
          <p:cNvSpPr txBox="1"/>
          <p:nvPr/>
        </p:nvSpPr>
        <p:spPr>
          <a:xfrm>
            <a:off x="1226501" y="1582405"/>
            <a:ext cx="4123013" cy="369332"/>
          </a:xfrm>
          <a:prstGeom prst="rect">
            <a:avLst/>
          </a:prstGeom>
          <a:noFill/>
        </p:spPr>
        <p:txBody>
          <a:bodyPr wrap="square" rtlCol="0">
            <a:spAutoFit/>
          </a:bodyPr>
          <a:lstStyle/>
          <a:p>
            <a:r>
              <a:rPr lang="en-GB" dirty="0"/>
              <a:t>Unadjusted </a:t>
            </a:r>
            <a:r>
              <a:rPr lang="en-GB" dirty="0" err="1"/>
              <a:t>dmft</a:t>
            </a:r>
            <a:r>
              <a:rPr lang="en-GB" dirty="0"/>
              <a:t> &gt;0</a:t>
            </a:r>
          </a:p>
        </p:txBody>
      </p:sp>
      <p:sp>
        <p:nvSpPr>
          <p:cNvPr id="10" name="TextBox 9">
            <a:extLst>
              <a:ext uri="{FF2B5EF4-FFF2-40B4-BE49-F238E27FC236}">
                <a16:creationId xmlns:a16="http://schemas.microsoft.com/office/drawing/2014/main" id="{3AC65E87-2FD6-4216-84C4-069CFA5C9911}"/>
              </a:ext>
            </a:extLst>
          </p:cNvPr>
          <p:cNvSpPr txBox="1"/>
          <p:nvPr/>
        </p:nvSpPr>
        <p:spPr>
          <a:xfrm>
            <a:off x="7297861" y="1550139"/>
            <a:ext cx="4123013" cy="369332"/>
          </a:xfrm>
          <a:prstGeom prst="rect">
            <a:avLst/>
          </a:prstGeom>
          <a:noFill/>
        </p:spPr>
        <p:txBody>
          <a:bodyPr wrap="square" rtlCol="0">
            <a:spAutoFit/>
          </a:bodyPr>
          <a:lstStyle/>
          <a:p>
            <a:r>
              <a:rPr lang="en-GB" dirty="0"/>
              <a:t>Adjusted </a:t>
            </a:r>
            <a:r>
              <a:rPr lang="en-GB" dirty="0" err="1"/>
              <a:t>dmft</a:t>
            </a:r>
            <a:r>
              <a:rPr lang="en-GB" dirty="0"/>
              <a:t> &gt;0</a:t>
            </a:r>
          </a:p>
        </p:txBody>
      </p:sp>
      <p:sp>
        <p:nvSpPr>
          <p:cNvPr id="11" name="Oval 10">
            <a:extLst>
              <a:ext uri="{FF2B5EF4-FFF2-40B4-BE49-F238E27FC236}">
                <a16:creationId xmlns:a16="http://schemas.microsoft.com/office/drawing/2014/main" id="{1747D088-56CC-BE24-0CD0-459294BB2990}"/>
              </a:ext>
            </a:extLst>
          </p:cNvPr>
          <p:cNvSpPr/>
          <p:nvPr/>
        </p:nvSpPr>
        <p:spPr>
          <a:xfrm>
            <a:off x="5179775" y="2998069"/>
            <a:ext cx="840025" cy="369332"/>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707665B5-2E09-40B3-599F-6868ABD72980}"/>
              </a:ext>
            </a:extLst>
          </p:cNvPr>
          <p:cNvSpPr/>
          <p:nvPr/>
        </p:nvSpPr>
        <p:spPr>
          <a:xfrm>
            <a:off x="10984658" y="3059668"/>
            <a:ext cx="840025" cy="369332"/>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2AF62ED6-9172-1405-6DCC-D62D348F5E43}"/>
              </a:ext>
            </a:extLst>
          </p:cNvPr>
          <p:cNvSpPr/>
          <p:nvPr/>
        </p:nvSpPr>
        <p:spPr>
          <a:xfrm>
            <a:off x="3006022" y="3508335"/>
            <a:ext cx="476364" cy="283284"/>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BBFF3BD9-DB99-6C20-0B4D-D9912E55A451}"/>
              </a:ext>
            </a:extLst>
          </p:cNvPr>
          <p:cNvSpPr/>
          <p:nvPr/>
        </p:nvSpPr>
        <p:spPr>
          <a:xfrm>
            <a:off x="8883003" y="3508335"/>
            <a:ext cx="476364" cy="283284"/>
          </a:xfrm>
          <a:prstGeom prst="ellipse">
            <a:avLst/>
          </a:prstGeom>
          <a:no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BD9940D3-B0DC-FABE-607C-8FE3DC356B7A}"/>
              </a:ext>
            </a:extLst>
          </p:cNvPr>
          <p:cNvSpPr/>
          <p:nvPr/>
        </p:nvSpPr>
        <p:spPr>
          <a:xfrm>
            <a:off x="1696477" y="2828401"/>
            <a:ext cx="840025" cy="369332"/>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51585E66-CFC1-3139-F282-38B1E72E4176}"/>
              </a:ext>
            </a:extLst>
          </p:cNvPr>
          <p:cNvSpPr/>
          <p:nvPr/>
        </p:nvSpPr>
        <p:spPr>
          <a:xfrm>
            <a:off x="7546766" y="3244334"/>
            <a:ext cx="840025" cy="369332"/>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502DAF27-ACC6-DF8C-671B-934F91667F0A}"/>
              </a:ext>
            </a:extLst>
          </p:cNvPr>
          <p:cNvSpPr/>
          <p:nvPr/>
        </p:nvSpPr>
        <p:spPr>
          <a:xfrm>
            <a:off x="3623923" y="3589152"/>
            <a:ext cx="476364" cy="283284"/>
          </a:xfrm>
          <a:prstGeom prst="ellipse">
            <a:avLst/>
          </a:prstGeom>
          <a:no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6E32AA94-528E-6BB1-29D6-5CA6F0FB4B9D}"/>
              </a:ext>
            </a:extLst>
          </p:cNvPr>
          <p:cNvSpPr/>
          <p:nvPr/>
        </p:nvSpPr>
        <p:spPr>
          <a:xfrm>
            <a:off x="9447542" y="3429000"/>
            <a:ext cx="476364" cy="283284"/>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8868966"/>
      </p:ext>
    </p:extLst>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2FEC9-809D-39CE-0A6E-18953B07807B}"/>
              </a:ext>
            </a:extLst>
          </p:cNvPr>
          <p:cNvSpPr>
            <a:spLocks noGrp="1"/>
          </p:cNvSpPr>
          <p:nvPr>
            <p:ph type="title"/>
          </p:nvPr>
        </p:nvSpPr>
        <p:spPr/>
        <p:txBody>
          <a:bodyPr/>
          <a:lstStyle/>
          <a:p>
            <a:r>
              <a:rPr lang="en-GB" dirty="0"/>
              <a:t>Extensive caries</a:t>
            </a:r>
          </a:p>
        </p:txBody>
      </p:sp>
      <p:pic>
        <p:nvPicPr>
          <p:cNvPr id="6" name="Content Placeholder 5" descr="A graph of a number of cases with different colored lines&#10;&#10;AI-generated content may be incorrect.">
            <a:extLst>
              <a:ext uri="{FF2B5EF4-FFF2-40B4-BE49-F238E27FC236}">
                <a16:creationId xmlns:a16="http://schemas.microsoft.com/office/drawing/2014/main" id="{E364EF6B-225D-E7D7-577D-8B075D87C55B}"/>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67900" y="1846968"/>
            <a:ext cx="5551900" cy="4039244"/>
          </a:xfrm>
        </p:spPr>
      </p:pic>
      <p:pic>
        <p:nvPicPr>
          <p:cNvPr id="8" name="Content Placeholder 7" descr="A graph of a number of cases with numbers and a number of cases&#10;&#10;AI-generated content may be incorrect.">
            <a:extLst>
              <a:ext uri="{FF2B5EF4-FFF2-40B4-BE49-F238E27FC236}">
                <a16:creationId xmlns:a16="http://schemas.microsoft.com/office/drawing/2014/main" id="{C9DC8AE9-3538-3888-4C75-F21851995C67}"/>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172199" y="1846968"/>
            <a:ext cx="5551181" cy="4039701"/>
          </a:xfrm>
        </p:spPr>
      </p:pic>
      <p:sp>
        <p:nvSpPr>
          <p:cNvPr id="9" name="TextBox 8">
            <a:extLst>
              <a:ext uri="{FF2B5EF4-FFF2-40B4-BE49-F238E27FC236}">
                <a16:creationId xmlns:a16="http://schemas.microsoft.com/office/drawing/2014/main" id="{43B243A5-EB53-759F-191E-080B2A50D213}"/>
              </a:ext>
            </a:extLst>
          </p:cNvPr>
          <p:cNvSpPr txBox="1"/>
          <p:nvPr/>
        </p:nvSpPr>
        <p:spPr>
          <a:xfrm>
            <a:off x="1226501" y="1582405"/>
            <a:ext cx="4123013" cy="369332"/>
          </a:xfrm>
          <a:prstGeom prst="rect">
            <a:avLst/>
          </a:prstGeom>
          <a:noFill/>
        </p:spPr>
        <p:txBody>
          <a:bodyPr wrap="square" rtlCol="0">
            <a:spAutoFit/>
          </a:bodyPr>
          <a:lstStyle/>
          <a:p>
            <a:r>
              <a:rPr lang="en-GB" dirty="0"/>
              <a:t>Unadjusted </a:t>
            </a:r>
            <a:r>
              <a:rPr lang="en-GB" dirty="0" err="1"/>
              <a:t>dmft</a:t>
            </a:r>
            <a:r>
              <a:rPr lang="en-GB" dirty="0"/>
              <a:t> &gt;5</a:t>
            </a:r>
          </a:p>
        </p:txBody>
      </p:sp>
      <p:sp>
        <p:nvSpPr>
          <p:cNvPr id="10" name="TextBox 9">
            <a:extLst>
              <a:ext uri="{FF2B5EF4-FFF2-40B4-BE49-F238E27FC236}">
                <a16:creationId xmlns:a16="http://schemas.microsoft.com/office/drawing/2014/main" id="{67D95522-3C1A-B2D9-A45F-9B565D8BD566}"/>
              </a:ext>
            </a:extLst>
          </p:cNvPr>
          <p:cNvSpPr txBox="1"/>
          <p:nvPr/>
        </p:nvSpPr>
        <p:spPr>
          <a:xfrm>
            <a:off x="6842486" y="1582405"/>
            <a:ext cx="4123013" cy="369332"/>
          </a:xfrm>
          <a:prstGeom prst="rect">
            <a:avLst/>
          </a:prstGeom>
          <a:noFill/>
        </p:spPr>
        <p:txBody>
          <a:bodyPr wrap="square" rtlCol="0">
            <a:spAutoFit/>
          </a:bodyPr>
          <a:lstStyle/>
          <a:p>
            <a:r>
              <a:rPr lang="en-GB" dirty="0"/>
              <a:t>Adjusted </a:t>
            </a:r>
            <a:r>
              <a:rPr lang="en-GB" dirty="0" err="1"/>
              <a:t>dmft</a:t>
            </a:r>
            <a:r>
              <a:rPr lang="en-GB" dirty="0"/>
              <a:t> &gt;5</a:t>
            </a:r>
          </a:p>
        </p:txBody>
      </p:sp>
      <p:sp>
        <p:nvSpPr>
          <p:cNvPr id="11" name="Oval 10">
            <a:extLst>
              <a:ext uri="{FF2B5EF4-FFF2-40B4-BE49-F238E27FC236}">
                <a16:creationId xmlns:a16="http://schemas.microsoft.com/office/drawing/2014/main" id="{A5CB3292-4009-9804-284D-FB2D828EC588}"/>
              </a:ext>
            </a:extLst>
          </p:cNvPr>
          <p:cNvSpPr/>
          <p:nvPr/>
        </p:nvSpPr>
        <p:spPr>
          <a:xfrm>
            <a:off x="3690535" y="3958546"/>
            <a:ext cx="476364" cy="283284"/>
          </a:xfrm>
          <a:prstGeom prst="ellipse">
            <a:avLst/>
          </a:prstGeom>
          <a:no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A27E9D2C-21CC-4324-555C-363C964131FE}"/>
              </a:ext>
            </a:extLst>
          </p:cNvPr>
          <p:cNvSpPr/>
          <p:nvPr/>
        </p:nvSpPr>
        <p:spPr>
          <a:xfrm>
            <a:off x="5247840" y="3578877"/>
            <a:ext cx="771959" cy="287713"/>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62A2B7A2-7D34-6449-F13D-EF0B73CEB29D}"/>
              </a:ext>
            </a:extLst>
          </p:cNvPr>
          <p:cNvSpPr/>
          <p:nvPr/>
        </p:nvSpPr>
        <p:spPr>
          <a:xfrm>
            <a:off x="10904806" y="3578877"/>
            <a:ext cx="771959" cy="28771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F963F331-CE8B-F834-DE81-1D1ED2D5D2AD}"/>
              </a:ext>
            </a:extLst>
          </p:cNvPr>
          <p:cNvSpPr/>
          <p:nvPr/>
        </p:nvSpPr>
        <p:spPr>
          <a:xfrm>
            <a:off x="9242435" y="3866591"/>
            <a:ext cx="703429" cy="17857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6336223"/>
      </p:ext>
    </p:extLst>
  </p:cSld>
  <p:clrMapOvr>
    <a:masterClrMapping/>
  </p:clrMapOvr>
  <p:transition spd="slow">
    <p:cove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0532C-AD3A-9823-E24B-47FFB18F590F}"/>
              </a:ext>
            </a:extLst>
          </p:cNvPr>
          <p:cNvSpPr>
            <a:spLocks noGrp="1"/>
          </p:cNvSpPr>
          <p:nvPr>
            <p:ph type="title"/>
          </p:nvPr>
        </p:nvSpPr>
        <p:spPr/>
        <p:txBody>
          <a:bodyPr>
            <a:normAutofit/>
          </a:bodyPr>
          <a:lstStyle/>
          <a:p>
            <a:r>
              <a:rPr lang="en-GB" dirty="0"/>
              <a:t>Speech standard 1: normal speech</a:t>
            </a:r>
          </a:p>
        </p:txBody>
      </p:sp>
      <p:pic>
        <p:nvPicPr>
          <p:cNvPr id="6" name="Content Placeholder 5" descr="A graph of different colored lines&#10;&#10;AI-generated content may be incorrect.">
            <a:extLst>
              <a:ext uri="{FF2B5EF4-FFF2-40B4-BE49-F238E27FC236}">
                <a16:creationId xmlns:a16="http://schemas.microsoft.com/office/drawing/2014/main" id="{F8767B20-4391-469D-75C5-D7E0770872D6}"/>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57200" y="1838658"/>
            <a:ext cx="5562600" cy="4048011"/>
          </a:xfrm>
        </p:spPr>
      </p:pic>
      <p:pic>
        <p:nvPicPr>
          <p:cNvPr id="8" name="Content Placeholder 7" descr="A graph of statistics with numbers and text&#10;&#10;AI-generated content may be incorrect.">
            <a:extLst>
              <a:ext uri="{FF2B5EF4-FFF2-40B4-BE49-F238E27FC236}">
                <a16:creationId xmlns:a16="http://schemas.microsoft.com/office/drawing/2014/main" id="{99BBF559-40D0-BAF3-93FF-6AD4E037F302}"/>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172199" y="1839141"/>
            <a:ext cx="5562599" cy="4047107"/>
          </a:xfrm>
        </p:spPr>
      </p:pic>
      <p:sp>
        <p:nvSpPr>
          <p:cNvPr id="9" name="Oval 8">
            <a:extLst>
              <a:ext uri="{FF2B5EF4-FFF2-40B4-BE49-F238E27FC236}">
                <a16:creationId xmlns:a16="http://schemas.microsoft.com/office/drawing/2014/main" id="{B719C60C-973F-B5DD-98A0-A010582CE418}"/>
              </a:ext>
            </a:extLst>
          </p:cNvPr>
          <p:cNvSpPr/>
          <p:nvPr/>
        </p:nvSpPr>
        <p:spPr>
          <a:xfrm>
            <a:off x="5179775" y="3244334"/>
            <a:ext cx="840025" cy="36933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10EEE536-C66F-3611-0D88-95CB14C6AF65}"/>
              </a:ext>
            </a:extLst>
          </p:cNvPr>
          <p:cNvSpPr/>
          <p:nvPr/>
        </p:nvSpPr>
        <p:spPr>
          <a:xfrm>
            <a:off x="10742375" y="3190672"/>
            <a:ext cx="840025" cy="369332"/>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112EEEE1-AAED-2285-4FF0-C1DE38275CC7}"/>
              </a:ext>
            </a:extLst>
          </p:cNvPr>
          <p:cNvSpPr txBox="1"/>
          <p:nvPr/>
        </p:nvSpPr>
        <p:spPr>
          <a:xfrm>
            <a:off x="1413910" y="1582405"/>
            <a:ext cx="3748194" cy="369332"/>
          </a:xfrm>
          <a:prstGeom prst="rect">
            <a:avLst/>
          </a:prstGeom>
          <a:noFill/>
        </p:spPr>
        <p:txBody>
          <a:bodyPr wrap="square" rtlCol="0">
            <a:spAutoFit/>
          </a:bodyPr>
          <a:lstStyle/>
          <a:p>
            <a:r>
              <a:rPr lang="en-GB" dirty="0"/>
              <a:t>Unadjusted speech standard 1</a:t>
            </a:r>
          </a:p>
        </p:txBody>
      </p:sp>
      <p:sp>
        <p:nvSpPr>
          <p:cNvPr id="12" name="TextBox 11">
            <a:extLst>
              <a:ext uri="{FF2B5EF4-FFF2-40B4-BE49-F238E27FC236}">
                <a16:creationId xmlns:a16="http://schemas.microsoft.com/office/drawing/2014/main" id="{BB7FFF99-54B8-B39C-F0AB-BE11BBBF5B1E}"/>
              </a:ext>
            </a:extLst>
          </p:cNvPr>
          <p:cNvSpPr txBox="1"/>
          <p:nvPr/>
        </p:nvSpPr>
        <p:spPr>
          <a:xfrm>
            <a:off x="6891724" y="1582405"/>
            <a:ext cx="3748194" cy="369332"/>
          </a:xfrm>
          <a:prstGeom prst="rect">
            <a:avLst/>
          </a:prstGeom>
          <a:noFill/>
        </p:spPr>
        <p:txBody>
          <a:bodyPr wrap="square" rtlCol="0">
            <a:spAutoFit/>
          </a:bodyPr>
          <a:lstStyle/>
          <a:p>
            <a:r>
              <a:rPr lang="en-GB" dirty="0"/>
              <a:t>Adjusted speech standard 1</a:t>
            </a:r>
          </a:p>
        </p:txBody>
      </p:sp>
    </p:spTree>
    <p:extLst>
      <p:ext uri="{BB962C8B-B14F-4D97-AF65-F5344CB8AC3E}">
        <p14:creationId xmlns:p14="http://schemas.microsoft.com/office/powerpoint/2010/main" val="567862"/>
      </p:ext>
    </p:extLst>
  </p:cSld>
  <p:clrMapOvr>
    <a:masterClrMapping/>
  </p:clrMapOvr>
  <p:transition spd="slow">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6156B-C01C-7BA9-EC98-10EADF41DC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CE5A1A-FD3A-3AC6-3C20-755CE886D850}"/>
              </a:ext>
            </a:extLst>
          </p:cNvPr>
          <p:cNvSpPr>
            <a:spLocks noGrp="1"/>
          </p:cNvSpPr>
          <p:nvPr>
            <p:ph type="title"/>
          </p:nvPr>
        </p:nvSpPr>
        <p:spPr/>
        <p:txBody>
          <a:bodyPr>
            <a:normAutofit fontScale="90000"/>
          </a:bodyPr>
          <a:lstStyle/>
          <a:p>
            <a:r>
              <a:rPr lang="en-GB" dirty="0"/>
              <a:t>Speech standard 2a: No structurally related speech difficulties</a:t>
            </a:r>
          </a:p>
        </p:txBody>
      </p:sp>
      <p:sp>
        <p:nvSpPr>
          <p:cNvPr id="9" name="Oval 8">
            <a:extLst>
              <a:ext uri="{FF2B5EF4-FFF2-40B4-BE49-F238E27FC236}">
                <a16:creationId xmlns:a16="http://schemas.microsoft.com/office/drawing/2014/main" id="{94DEEB7C-61EF-1EEC-29F6-D8D7F92639B8}"/>
              </a:ext>
            </a:extLst>
          </p:cNvPr>
          <p:cNvSpPr/>
          <p:nvPr/>
        </p:nvSpPr>
        <p:spPr>
          <a:xfrm>
            <a:off x="5179775" y="3244334"/>
            <a:ext cx="840025" cy="36933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8D808428-22BF-B17B-CA67-B1BE68998F7D}"/>
              </a:ext>
            </a:extLst>
          </p:cNvPr>
          <p:cNvSpPr/>
          <p:nvPr/>
        </p:nvSpPr>
        <p:spPr>
          <a:xfrm>
            <a:off x="10742375" y="3190672"/>
            <a:ext cx="840025" cy="369332"/>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296DEA7B-9A17-B613-8A65-BB4E34C86A04}"/>
              </a:ext>
            </a:extLst>
          </p:cNvPr>
          <p:cNvSpPr txBox="1"/>
          <p:nvPr/>
        </p:nvSpPr>
        <p:spPr>
          <a:xfrm>
            <a:off x="1413910" y="1582405"/>
            <a:ext cx="3748194" cy="369332"/>
          </a:xfrm>
          <a:prstGeom prst="rect">
            <a:avLst/>
          </a:prstGeom>
          <a:noFill/>
        </p:spPr>
        <p:txBody>
          <a:bodyPr wrap="square" rtlCol="0">
            <a:spAutoFit/>
          </a:bodyPr>
          <a:lstStyle/>
          <a:p>
            <a:r>
              <a:rPr lang="en-GB" dirty="0"/>
              <a:t>Unadjusted speech standard 2a</a:t>
            </a:r>
          </a:p>
        </p:txBody>
      </p:sp>
      <p:sp>
        <p:nvSpPr>
          <p:cNvPr id="12" name="TextBox 11">
            <a:extLst>
              <a:ext uri="{FF2B5EF4-FFF2-40B4-BE49-F238E27FC236}">
                <a16:creationId xmlns:a16="http://schemas.microsoft.com/office/drawing/2014/main" id="{34769604-5176-47E0-46C6-C296C38DB15E}"/>
              </a:ext>
            </a:extLst>
          </p:cNvPr>
          <p:cNvSpPr txBox="1"/>
          <p:nvPr/>
        </p:nvSpPr>
        <p:spPr>
          <a:xfrm>
            <a:off x="6891724" y="1582405"/>
            <a:ext cx="3748194" cy="369332"/>
          </a:xfrm>
          <a:prstGeom prst="rect">
            <a:avLst/>
          </a:prstGeom>
          <a:noFill/>
        </p:spPr>
        <p:txBody>
          <a:bodyPr wrap="square" rtlCol="0">
            <a:spAutoFit/>
          </a:bodyPr>
          <a:lstStyle/>
          <a:p>
            <a:r>
              <a:rPr lang="en-GB" dirty="0"/>
              <a:t>Adjusted speech standard 2a</a:t>
            </a:r>
          </a:p>
        </p:txBody>
      </p:sp>
      <p:pic>
        <p:nvPicPr>
          <p:cNvPr id="7" name="Content Placeholder 6" descr="A graph of statistics with numbers and lines&#10;&#10;AI-generated content may be incorrect.">
            <a:extLst>
              <a:ext uri="{FF2B5EF4-FFF2-40B4-BE49-F238E27FC236}">
                <a16:creationId xmlns:a16="http://schemas.microsoft.com/office/drawing/2014/main" id="{19F8E0BF-C21F-2FAF-0D34-29166730633D}"/>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09600" y="1949562"/>
            <a:ext cx="5410200" cy="3937107"/>
          </a:xfrm>
        </p:spPr>
      </p:pic>
      <p:pic>
        <p:nvPicPr>
          <p:cNvPr id="16" name="Content Placeholder 15" descr="A graph of statistics&#10;&#10;AI-generated content may be incorrect.">
            <a:extLst>
              <a:ext uri="{FF2B5EF4-FFF2-40B4-BE49-F238E27FC236}">
                <a16:creationId xmlns:a16="http://schemas.microsoft.com/office/drawing/2014/main" id="{C2166479-44E9-D79D-931A-83B6B16104AF}"/>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172200" y="1892237"/>
            <a:ext cx="5489620" cy="3994011"/>
          </a:xfrm>
        </p:spPr>
      </p:pic>
    </p:spTree>
    <p:extLst>
      <p:ext uri="{BB962C8B-B14F-4D97-AF65-F5344CB8AC3E}">
        <p14:creationId xmlns:p14="http://schemas.microsoft.com/office/powerpoint/2010/main" val="3539257618"/>
      </p:ext>
    </p:extLst>
  </p:cSld>
  <p:clrMapOvr>
    <a:masterClrMapping/>
  </p:clrMapOvr>
  <p:transition spd="slow">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E72A2-3FC9-464F-7F18-16BF3E4E25D6}"/>
              </a:ext>
            </a:extLst>
          </p:cNvPr>
          <p:cNvSpPr>
            <a:spLocks noGrp="1"/>
          </p:cNvSpPr>
          <p:nvPr>
            <p:ph type="title"/>
          </p:nvPr>
        </p:nvSpPr>
        <p:spPr/>
        <p:txBody>
          <a:bodyPr>
            <a:normAutofit fontScale="90000"/>
          </a:bodyPr>
          <a:lstStyle/>
          <a:p>
            <a:r>
              <a:rPr lang="en-GB" dirty="0"/>
              <a:t>Speech standard 3: No cleft-related articulation difficulties</a:t>
            </a:r>
          </a:p>
        </p:txBody>
      </p:sp>
      <p:pic>
        <p:nvPicPr>
          <p:cNvPr id="6" name="Content Placeholder 5" descr="A graph of cases with different colored lines&#10;&#10;AI-generated content may be incorrect.">
            <a:extLst>
              <a:ext uri="{FF2B5EF4-FFF2-40B4-BE49-F238E27FC236}">
                <a16:creationId xmlns:a16="http://schemas.microsoft.com/office/drawing/2014/main" id="{39334C50-7ED4-5AB5-7271-0F568502F6FC}"/>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43059" y="1901139"/>
            <a:ext cx="5476741" cy="3985530"/>
          </a:xfrm>
        </p:spPr>
      </p:pic>
      <p:pic>
        <p:nvPicPr>
          <p:cNvPr id="8" name="Content Placeholder 7" descr="A graph of different colored lines&#10;&#10;AI-generated content may be incorrect.">
            <a:extLst>
              <a:ext uri="{FF2B5EF4-FFF2-40B4-BE49-F238E27FC236}">
                <a16:creationId xmlns:a16="http://schemas.microsoft.com/office/drawing/2014/main" id="{2407AD14-3876-C011-47C1-960E67837BD5}"/>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172199" y="1901607"/>
            <a:ext cx="5476741" cy="3984641"/>
          </a:xfrm>
        </p:spPr>
      </p:pic>
      <p:sp>
        <p:nvSpPr>
          <p:cNvPr id="9" name="TextBox 8">
            <a:extLst>
              <a:ext uri="{FF2B5EF4-FFF2-40B4-BE49-F238E27FC236}">
                <a16:creationId xmlns:a16="http://schemas.microsoft.com/office/drawing/2014/main" id="{50238DF7-92F3-AE00-DBF2-C42F260AA1CF}"/>
              </a:ext>
            </a:extLst>
          </p:cNvPr>
          <p:cNvSpPr txBox="1"/>
          <p:nvPr/>
        </p:nvSpPr>
        <p:spPr>
          <a:xfrm>
            <a:off x="1413910" y="1582405"/>
            <a:ext cx="3748194" cy="369332"/>
          </a:xfrm>
          <a:prstGeom prst="rect">
            <a:avLst/>
          </a:prstGeom>
          <a:noFill/>
        </p:spPr>
        <p:txBody>
          <a:bodyPr wrap="square" rtlCol="0">
            <a:spAutoFit/>
          </a:bodyPr>
          <a:lstStyle/>
          <a:p>
            <a:r>
              <a:rPr lang="en-GB" dirty="0"/>
              <a:t>Unadjusted speech standard 3</a:t>
            </a:r>
          </a:p>
        </p:txBody>
      </p:sp>
      <p:sp>
        <p:nvSpPr>
          <p:cNvPr id="10" name="TextBox 9">
            <a:extLst>
              <a:ext uri="{FF2B5EF4-FFF2-40B4-BE49-F238E27FC236}">
                <a16:creationId xmlns:a16="http://schemas.microsoft.com/office/drawing/2014/main" id="{35F42089-C963-35E7-61A5-B679078DFC9D}"/>
              </a:ext>
            </a:extLst>
          </p:cNvPr>
          <p:cNvSpPr txBox="1"/>
          <p:nvPr/>
        </p:nvSpPr>
        <p:spPr>
          <a:xfrm>
            <a:off x="6808012" y="1582405"/>
            <a:ext cx="3748194" cy="369332"/>
          </a:xfrm>
          <a:prstGeom prst="rect">
            <a:avLst/>
          </a:prstGeom>
          <a:noFill/>
        </p:spPr>
        <p:txBody>
          <a:bodyPr wrap="square" rtlCol="0">
            <a:spAutoFit/>
          </a:bodyPr>
          <a:lstStyle/>
          <a:p>
            <a:r>
              <a:rPr lang="en-GB" dirty="0"/>
              <a:t>Adjusted speech standard 3</a:t>
            </a:r>
          </a:p>
        </p:txBody>
      </p:sp>
      <p:sp>
        <p:nvSpPr>
          <p:cNvPr id="11" name="Oval 10">
            <a:extLst>
              <a:ext uri="{FF2B5EF4-FFF2-40B4-BE49-F238E27FC236}">
                <a16:creationId xmlns:a16="http://schemas.microsoft.com/office/drawing/2014/main" id="{05AEC0D2-BEB4-9A2A-563E-71A82AC58AAB}"/>
              </a:ext>
            </a:extLst>
          </p:cNvPr>
          <p:cNvSpPr/>
          <p:nvPr/>
        </p:nvSpPr>
        <p:spPr>
          <a:xfrm>
            <a:off x="2995034" y="3244334"/>
            <a:ext cx="840025" cy="26598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FDEB3749-9CB7-FAC9-D9E6-AE8DE5E70231}"/>
              </a:ext>
            </a:extLst>
          </p:cNvPr>
          <p:cNvSpPr/>
          <p:nvPr/>
        </p:nvSpPr>
        <p:spPr>
          <a:xfrm>
            <a:off x="8554054" y="3111344"/>
            <a:ext cx="840025" cy="265980"/>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52F0FED0-9AB3-5FBB-5392-62647D85A22F}"/>
              </a:ext>
            </a:extLst>
          </p:cNvPr>
          <p:cNvSpPr/>
          <p:nvPr/>
        </p:nvSpPr>
        <p:spPr>
          <a:xfrm>
            <a:off x="9068532" y="2570125"/>
            <a:ext cx="840025" cy="26598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29474F4C-A80D-70AA-A68B-88586E262CC9}"/>
              </a:ext>
            </a:extLst>
          </p:cNvPr>
          <p:cNvSpPr/>
          <p:nvPr/>
        </p:nvSpPr>
        <p:spPr>
          <a:xfrm>
            <a:off x="3463995" y="2570125"/>
            <a:ext cx="840025" cy="265980"/>
          </a:xfrm>
          <a:prstGeom prst="ellipse">
            <a:avLst/>
          </a:prstGeom>
          <a:no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FBDC752C-FDA2-CA8C-21A7-19D8CDCE2E8F}"/>
              </a:ext>
            </a:extLst>
          </p:cNvPr>
          <p:cNvSpPr/>
          <p:nvPr/>
        </p:nvSpPr>
        <p:spPr>
          <a:xfrm>
            <a:off x="10733572" y="2570125"/>
            <a:ext cx="840025" cy="265980"/>
          </a:xfrm>
          <a:prstGeom prst="ellipse">
            <a:avLst/>
          </a:prstGeom>
          <a:no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DB2B1E1A-679E-7DD6-0B1F-942972E13BFA}"/>
              </a:ext>
            </a:extLst>
          </p:cNvPr>
          <p:cNvSpPr/>
          <p:nvPr/>
        </p:nvSpPr>
        <p:spPr>
          <a:xfrm>
            <a:off x="5153869" y="2501748"/>
            <a:ext cx="840025" cy="265980"/>
          </a:xfrm>
          <a:prstGeom prst="ellipse">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20411187"/>
      </p:ext>
    </p:extLst>
  </p:cSld>
  <p:clrMapOvr>
    <a:masterClrMapping/>
  </p:clrMapOvr>
  <p:transition spd="slow">
    <p:cov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4FC6C-CD22-9E22-0F70-4E8BAA5A5F6E}"/>
              </a:ext>
            </a:extLst>
          </p:cNvPr>
          <p:cNvSpPr>
            <a:spLocks noGrp="1"/>
          </p:cNvSpPr>
          <p:nvPr>
            <p:ph type="title"/>
          </p:nvPr>
        </p:nvSpPr>
        <p:spPr/>
        <p:txBody>
          <a:bodyPr/>
          <a:lstStyle/>
          <a:p>
            <a:r>
              <a:rPr lang="en-GB" dirty="0"/>
              <a:t>New features: Outlier policy</a:t>
            </a:r>
          </a:p>
        </p:txBody>
      </p:sp>
      <p:sp>
        <p:nvSpPr>
          <p:cNvPr id="6" name="Content Placeholder 5">
            <a:extLst>
              <a:ext uri="{FF2B5EF4-FFF2-40B4-BE49-F238E27FC236}">
                <a16:creationId xmlns:a16="http://schemas.microsoft.com/office/drawing/2014/main" id="{BBA42E32-8C64-F6F2-8856-AAC13789D7E3}"/>
              </a:ext>
            </a:extLst>
          </p:cNvPr>
          <p:cNvSpPr>
            <a:spLocks noGrp="1"/>
          </p:cNvSpPr>
          <p:nvPr>
            <p:ph idx="1"/>
          </p:nvPr>
        </p:nvSpPr>
        <p:spPr/>
        <p:txBody>
          <a:bodyPr/>
          <a:lstStyle/>
          <a:p>
            <a:pPr lvl="1"/>
            <a:r>
              <a:rPr lang="en-GB" dirty="0">
                <a:latin typeface="Calibri" panose="020F0502020204030204" pitchFamily="34" charset="0"/>
                <a:cs typeface="Calibri" panose="020F0502020204030204" pitchFamily="34" charset="0"/>
              </a:rPr>
              <a:t>Formal introduction this year</a:t>
            </a:r>
          </a:p>
          <a:p>
            <a:pPr lvl="1"/>
            <a:r>
              <a:rPr lang="en-GB" dirty="0">
                <a:latin typeface="Calibri" panose="020F0502020204030204" pitchFamily="34" charset="0"/>
                <a:cs typeface="Calibri" panose="020F0502020204030204" pitchFamily="34" charset="0"/>
              </a:rPr>
              <a:t>Indicators subject to outlier policy:</a:t>
            </a:r>
          </a:p>
          <a:p>
            <a:pPr lvl="2"/>
            <a:r>
              <a:rPr lang="en-GB" sz="2400" dirty="0">
                <a:latin typeface="Calibri" panose="020F0502020204030204" pitchFamily="34" charset="0"/>
                <a:cs typeface="Calibri" panose="020F0502020204030204" pitchFamily="34" charset="0"/>
              </a:rPr>
              <a:t>Consent verification (2016-2018 births)</a:t>
            </a:r>
          </a:p>
          <a:p>
            <a:pPr lvl="2"/>
            <a:r>
              <a:rPr lang="en-GB" sz="2400" dirty="0">
                <a:latin typeface="Calibri" panose="020F0502020204030204" pitchFamily="34" charset="0"/>
                <a:cs typeface="Calibri" panose="020F0502020204030204" pitchFamily="34" charset="0"/>
              </a:rPr>
              <a:t>Data completeness &amp; outcomes at 5 years (2016-2018 births):</a:t>
            </a:r>
          </a:p>
          <a:p>
            <a:pPr lvl="3"/>
            <a:r>
              <a:rPr lang="en-GB" sz="2000" dirty="0">
                <a:latin typeface="Calibri" panose="020F0502020204030204" pitchFamily="34" charset="0"/>
                <a:cs typeface="Calibri" panose="020F0502020204030204" pitchFamily="34" charset="0"/>
              </a:rPr>
              <a:t>Growth</a:t>
            </a:r>
          </a:p>
          <a:p>
            <a:pPr lvl="3"/>
            <a:r>
              <a:rPr lang="en-GB" sz="2000" dirty="0" err="1">
                <a:latin typeface="Calibri" panose="020F0502020204030204" pitchFamily="34" charset="0"/>
                <a:cs typeface="Calibri" panose="020F0502020204030204" pitchFamily="34" charset="0"/>
              </a:rPr>
              <a:t>Dmft</a:t>
            </a:r>
            <a:r>
              <a:rPr lang="en-GB" sz="2000" dirty="0">
                <a:latin typeface="Calibri" panose="020F0502020204030204" pitchFamily="34" charset="0"/>
                <a:cs typeface="Calibri" panose="020F0502020204030204" pitchFamily="34" charset="0"/>
              </a:rPr>
              <a:t> &gt;0 &amp; </a:t>
            </a:r>
            <a:r>
              <a:rPr lang="en-GB" sz="2000" dirty="0" err="1">
                <a:latin typeface="Calibri" panose="020F0502020204030204" pitchFamily="34" charset="0"/>
                <a:cs typeface="Calibri" panose="020F0502020204030204" pitchFamily="34" charset="0"/>
              </a:rPr>
              <a:t>dmft</a:t>
            </a:r>
            <a:r>
              <a:rPr lang="en-GB" sz="2000" dirty="0">
                <a:latin typeface="Calibri" panose="020F0502020204030204" pitchFamily="34" charset="0"/>
                <a:cs typeface="Calibri" panose="020F0502020204030204" pitchFamily="34" charset="0"/>
              </a:rPr>
              <a:t>&gt;5</a:t>
            </a:r>
          </a:p>
          <a:p>
            <a:pPr lvl="3"/>
            <a:r>
              <a:rPr lang="en-GB" sz="2000" dirty="0">
                <a:latin typeface="Calibri" panose="020F0502020204030204" pitchFamily="34" charset="0"/>
                <a:cs typeface="Calibri" panose="020F0502020204030204" pitchFamily="34" charset="0"/>
              </a:rPr>
              <a:t>5-year old index</a:t>
            </a:r>
          </a:p>
          <a:p>
            <a:pPr lvl="3"/>
            <a:r>
              <a:rPr lang="en-GB" sz="2000" dirty="0">
                <a:latin typeface="Calibri" panose="020F0502020204030204" pitchFamily="34" charset="0"/>
                <a:cs typeface="Calibri" panose="020F0502020204030204" pitchFamily="34" charset="0"/>
              </a:rPr>
              <a:t>Speech standards x3</a:t>
            </a:r>
          </a:p>
          <a:p>
            <a:pPr lvl="3"/>
            <a:r>
              <a:rPr lang="en-GB" sz="2000" dirty="0">
                <a:latin typeface="Calibri" panose="020F0502020204030204" pitchFamily="34" charset="0"/>
                <a:cs typeface="Calibri" panose="020F0502020204030204" pitchFamily="34" charset="0"/>
              </a:rPr>
              <a:t>Psychology Tiers of Involvement Measure scores</a:t>
            </a:r>
          </a:p>
          <a:p>
            <a:pPr marL="0" indent="0">
              <a:buNone/>
            </a:pPr>
            <a:endParaRPr lang="en-GB" dirty="0"/>
          </a:p>
        </p:txBody>
      </p:sp>
      <p:sp>
        <p:nvSpPr>
          <p:cNvPr id="5" name="Slide Number Placeholder 4">
            <a:extLst>
              <a:ext uri="{FF2B5EF4-FFF2-40B4-BE49-F238E27FC236}">
                <a16:creationId xmlns:a16="http://schemas.microsoft.com/office/drawing/2014/main" id="{71CD083C-E33D-039E-6F32-3D14F870B312}"/>
              </a:ext>
            </a:extLst>
          </p:cNvPr>
          <p:cNvSpPr>
            <a:spLocks noGrp="1"/>
          </p:cNvSpPr>
          <p:nvPr>
            <p:ph type="sldNum" sz="quarter" idx="12"/>
          </p:nvPr>
        </p:nvSpPr>
        <p:spPr/>
        <p:txBody>
          <a:bodyPr/>
          <a:lstStyle/>
          <a:p>
            <a:fld id="{FD94929A-0E38-4102-BDBF-0C937DCABA90}" type="slidenum">
              <a:rPr lang="en-GB" smtClean="0"/>
              <a:t>19</a:t>
            </a:fld>
            <a:endParaRPr lang="en-GB" dirty="0"/>
          </a:p>
        </p:txBody>
      </p:sp>
    </p:spTree>
    <p:extLst>
      <p:ext uri="{BB962C8B-B14F-4D97-AF65-F5344CB8AC3E}">
        <p14:creationId xmlns:p14="http://schemas.microsoft.com/office/powerpoint/2010/main" val="3800116449"/>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
          <p:cNvSpPr txBox="1">
            <a:spLocks/>
          </p:cNvSpPr>
          <p:nvPr/>
        </p:nvSpPr>
        <p:spPr>
          <a:xfrm>
            <a:off x="2207568" y="2420888"/>
            <a:ext cx="7704856" cy="4122392"/>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lvl="1">
              <a:spcBef>
                <a:spcPts val="0"/>
              </a:spcBef>
              <a:buFont typeface="Arial" panose="020B0604020202020204" pitchFamily="34" charset="0"/>
              <a:buChar char="•"/>
            </a:pPr>
            <a:endParaRPr lang="en-GB" sz="28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829653" y="1740165"/>
            <a:ext cx="10842523" cy="4351338"/>
          </a:xfrm>
        </p:spPr>
        <p:txBody>
          <a:bodyPr>
            <a:normAutofit/>
          </a:bodyPr>
          <a:lstStyle/>
          <a:p>
            <a:pPr>
              <a:spcBef>
                <a:spcPts val="0"/>
              </a:spcBef>
              <a:spcAft>
                <a:spcPts val="1200"/>
              </a:spcAft>
            </a:pPr>
            <a:r>
              <a:rPr lang="en-GB" sz="2000" dirty="0">
                <a:effectLst/>
                <a:latin typeface="Calibri" panose="020F0502020204030204" pitchFamily="34" charset="0"/>
                <a:ea typeface="Times New Roman" panose="02020603050405020304" pitchFamily="18" charset="0"/>
                <a:cs typeface="Calibri" panose="020F0502020204030204" pitchFamily="34" charset="0"/>
              </a:rPr>
              <a:t>Welcome and introductions</a:t>
            </a:r>
          </a:p>
          <a:p>
            <a:pPr>
              <a:spcBef>
                <a:spcPts val="0"/>
              </a:spcBef>
              <a:spcAft>
                <a:spcPts val="1200"/>
              </a:spcAft>
            </a:pPr>
            <a:r>
              <a:rPr lang="en-GB" sz="2000" dirty="0">
                <a:latin typeface="Calibri" panose="020F0502020204030204" pitchFamily="34" charset="0"/>
                <a:ea typeface="Times New Roman" panose="02020603050405020304" pitchFamily="18" charset="0"/>
                <a:cs typeface="Calibri" panose="020F0502020204030204" pitchFamily="34" charset="0"/>
              </a:rPr>
              <a:t>2025 Annual Report</a:t>
            </a:r>
          </a:p>
          <a:p>
            <a:pPr lvl="1">
              <a:spcBef>
                <a:spcPts val="0"/>
              </a:spcBef>
              <a:spcAft>
                <a:spcPts val="1200"/>
              </a:spcAft>
            </a:pPr>
            <a:r>
              <a:rPr lang="en-GB" sz="2000" dirty="0">
                <a:latin typeface="Calibri" panose="020F0502020204030204" pitchFamily="34" charset="0"/>
                <a:ea typeface="Times New Roman" panose="02020603050405020304" pitchFamily="18" charset="0"/>
                <a:cs typeface="Calibri" panose="020F0502020204030204" pitchFamily="34" charset="0"/>
              </a:rPr>
              <a:t>Overview of data completeness and outcomes by report year &amp; year of birth</a:t>
            </a:r>
          </a:p>
          <a:p>
            <a:pPr lvl="1">
              <a:spcBef>
                <a:spcPts val="0"/>
              </a:spcBef>
              <a:spcAft>
                <a:spcPts val="1200"/>
              </a:spcAft>
            </a:pPr>
            <a:r>
              <a:rPr lang="en-GB" sz="2000" dirty="0">
                <a:latin typeface="Calibri" panose="020F0502020204030204" pitchFamily="34" charset="0"/>
                <a:ea typeface="Times New Roman" panose="02020603050405020304" pitchFamily="18" charset="0"/>
                <a:cs typeface="Calibri" panose="020F0502020204030204" pitchFamily="34" charset="0"/>
              </a:rPr>
              <a:t>New features of the report, including risk adjustment &amp; outlier process</a:t>
            </a:r>
          </a:p>
          <a:p>
            <a:pPr lvl="1">
              <a:spcBef>
                <a:spcPts val="0"/>
              </a:spcBef>
              <a:spcAft>
                <a:spcPts val="1200"/>
              </a:spcAft>
            </a:pPr>
            <a:r>
              <a:rPr lang="en-GB" sz="2000" dirty="0">
                <a:latin typeface="Calibri" panose="020F0502020204030204" pitchFamily="34" charset="0"/>
                <a:ea typeface="Times New Roman" panose="02020603050405020304" pitchFamily="18" charset="0"/>
                <a:cs typeface="Calibri" panose="020F0502020204030204" pitchFamily="34" charset="0"/>
              </a:rPr>
              <a:t>Good practice recommendations from outlier responses</a:t>
            </a:r>
          </a:p>
          <a:p>
            <a:pPr lvl="1">
              <a:spcBef>
                <a:spcPts val="0"/>
              </a:spcBef>
              <a:spcAft>
                <a:spcPts val="1200"/>
              </a:spcAft>
            </a:pPr>
            <a:r>
              <a:rPr lang="en-GB" sz="2000" dirty="0">
                <a:latin typeface="Calibri" panose="020F0502020204030204" pitchFamily="34" charset="0"/>
                <a:ea typeface="Times New Roman" panose="02020603050405020304" pitchFamily="18" charset="0"/>
                <a:cs typeface="Calibri" panose="020F0502020204030204" pitchFamily="34" charset="0"/>
              </a:rPr>
              <a:t>Organisational Audit summary</a:t>
            </a:r>
          </a:p>
          <a:p>
            <a:pPr>
              <a:spcBef>
                <a:spcPts val="0"/>
              </a:spcBef>
              <a:spcAft>
                <a:spcPts val="1200"/>
              </a:spcAft>
            </a:pPr>
            <a:r>
              <a:rPr lang="en-GB" sz="2000" dirty="0">
                <a:effectLst/>
                <a:latin typeface="Calibri" panose="020F0502020204030204" pitchFamily="34" charset="0"/>
                <a:ea typeface="Times New Roman" panose="02020603050405020304" pitchFamily="18" charset="0"/>
                <a:cs typeface="Calibri" panose="020F0502020204030204" pitchFamily="34" charset="0"/>
              </a:rPr>
              <a:t>Shared learning relating to good practice and challenges (8 speakers)</a:t>
            </a:r>
          </a:p>
          <a:p>
            <a:pPr>
              <a:spcBef>
                <a:spcPts val="0"/>
              </a:spcBef>
              <a:spcAft>
                <a:spcPts val="1200"/>
              </a:spcAft>
            </a:pPr>
            <a:r>
              <a:rPr lang="en-GB" sz="2000" dirty="0">
                <a:latin typeface="Calibri" panose="020F0502020204030204" pitchFamily="34" charset="0"/>
                <a:ea typeface="Times New Roman" panose="02020603050405020304" pitchFamily="18" charset="0"/>
                <a:cs typeface="Calibri" panose="020F0502020204030204" pitchFamily="34" charset="0"/>
              </a:rPr>
              <a:t>Q&amp;A session</a:t>
            </a:r>
          </a:p>
          <a:p>
            <a:pPr>
              <a:spcBef>
                <a:spcPts val="0"/>
              </a:spcBef>
              <a:spcAft>
                <a:spcPts val="1200"/>
              </a:spcAft>
            </a:pPr>
            <a:r>
              <a:rPr lang="en-GB" sz="2000" dirty="0">
                <a:effectLst/>
                <a:latin typeface="Calibri" panose="020F0502020204030204" pitchFamily="34" charset="0"/>
                <a:ea typeface="Times New Roman" panose="02020603050405020304" pitchFamily="18" charset="0"/>
                <a:cs typeface="Calibri" panose="020F0502020204030204" pitchFamily="34" charset="0"/>
              </a:rPr>
              <a:t>CRANE Database developments</a:t>
            </a:r>
          </a:p>
        </p:txBody>
      </p:sp>
      <p:sp>
        <p:nvSpPr>
          <p:cNvPr id="2" name="Slide Number Placeholder 1"/>
          <p:cNvSpPr>
            <a:spLocks noGrp="1"/>
          </p:cNvSpPr>
          <p:nvPr>
            <p:ph type="sldNum" sz="quarter" idx="12"/>
          </p:nvPr>
        </p:nvSpPr>
        <p:spPr/>
        <p:txBody>
          <a:bodyPr/>
          <a:lstStyle/>
          <a:p>
            <a:fld id="{996B27B2-EDB0-4A11-8179-6168B35A79EF}" type="slidenum">
              <a:rPr lang="en-GB" smtClean="0"/>
              <a:t>2</a:t>
            </a:fld>
            <a:endParaRPr lang="en-GB" dirty="0"/>
          </a:p>
        </p:txBody>
      </p:sp>
      <p:sp>
        <p:nvSpPr>
          <p:cNvPr id="5" name="Title 2"/>
          <p:cNvSpPr>
            <a:spLocks noGrp="1"/>
          </p:cNvSpPr>
          <p:nvPr>
            <p:ph type="title"/>
          </p:nvPr>
        </p:nvSpPr>
        <p:spPr/>
        <p:txBody>
          <a:bodyPr>
            <a:noAutofit/>
          </a:bodyPr>
          <a:lstStyle/>
          <a:p>
            <a:pPr algn="l"/>
            <a:r>
              <a:rPr lang="en-GB" sz="4800" dirty="0">
                <a:solidFill>
                  <a:schemeClr val="bg1"/>
                </a:solidFill>
              </a:rPr>
              <a:t>Overview </a:t>
            </a:r>
            <a:endParaRPr lang="en-GB" sz="4800" dirty="0">
              <a:solidFill>
                <a:srgbClr val="FF0000"/>
              </a:solidFill>
            </a:endParaRPr>
          </a:p>
        </p:txBody>
      </p:sp>
    </p:spTree>
    <p:extLst>
      <p:ext uri="{BB962C8B-B14F-4D97-AF65-F5344CB8AC3E}">
        <p14:creationId xmlns:p14="http://schemas.microsoft.com/office/powerpoint/2010/main" val="2858766890"/>
      </p:ext>
    </p:extLst>
  </p:cSld>
  <p:clrMapOvr>
    <a:masterClrMapping/>
  </p:clrMapOvr>
  <p:transition spd="slow">
    <p:cove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0B854-D56A-C5FD-E0D4-F2EA9908E3B1}"/>
              </a:ext>
            </a:extLst>
          </p:cNvPr>
          <p:cNvSpPr>
            <a:spLocks noGrp="1"/>
          </p:cNvSpPr>
          <p:nvPr>
            <p:ph type="title"/>
          </p:nvPr>
        </p:nvSpPr>
        <p:spPr/>
        <p:txBody>
          <a:bodyPr>
            <a:normAutofit/>
          </a:bodyPr>
          <a:lstStyle/>
          <a:p>
            <a:r>
              <a:rPr lang="en-GB" dirty="0"/>
              <a:t>Outlier policy implementation</a:t>
            </a:r>
          </a:p>
        </p:txBody>
      </p:sp>
      <p:pic>
        <p:nvPicPr>
          <p:cNvPr id="4" name="Content Placeholder 5" descr="A screen shot of a diagram&#10;&#10;AI-generated content may be incorrect.">
            <a:extLst>
              <a:ext uri="{FF2B5EF4-FFF2-40B4-BE49-F238E27FC236}">
                <a16:creationId xmlns:a16="http://schemas.microsoft.com/office/drawing/2014/main" id="{593107A2-DDE7-722E-B37F-97C5C53D9B4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8875" y="1351128"/>
            <a:ext cx="9615282" cy="5408596"/>
          </a:xfrm>
        </p:spPr>
      </p:pic>
    </p:spTree>
    <p:extLst>
      <p:ext uri="{BB962C8B-B14F-4D97-AF65-F5344CB8AC3E}">
        <p14:creationId xmlns:p14="http://schemas.microsoft.com/office/powerpoint/2010/main" val="2218802229"/>
      </p:ext>
    </p:extLst>
  </p:cSld>
  <p:clrMapOvr>
    <a:masterClrMapping/>
  </p:clrMapOvr>
  <p:transition spd="slow">
    <p:cove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D0029-8F86-7A69-5BE7-4CB7A7B9FE70}"/>
              </a:ext>
            </a:extLst>
          </p:cNvPr>
          <p:cNvSpPr>
            <a:spLocks noGrp="1"/>
          </p:cNvSpPr>
          <p:nvPr>
            <p:ph type="title"/>
          </p:nvPr>
        </p:nvSpPr>
        <p:spPr/>
        <p:txBody>
          <a:bodyPr>
            <a:normAutofit/>
          </a:bodyPr>
          <a:lstStyle/>
          <a:p>
            <a:r>
              <a:rPr lang="en-GB" dirty="0"/>
              <a:t>Outliers: All fourteen services received letters</a:t>
            </a:r>
          </a:p>
        </p:txBody>
      </p:sp>
      <p:sp>
        <p:nvSpPr>
          <p:cNvPr id="3" name="Content Placeholder 2">
            <a:extLst>
              <a:ext uri="{FF2B5EF4-FFF2-40B4-BE49-F238E27FC236}">
                <a16:creationId xmlns:a16="http://schemas.microsoft.com/office/drawing/2014/main" id="{863C4523-B847-7C2D-31D1-13F59DF652B4}"/>
              </a:ext>
            </a:extLst>
          </p:cNvPr>
          <p:cNvSpPr>
            <a:spLocks noGrp="1"/>
          </p:cNvSpPr>
          <p:nvPr>
            <p:ph idx="1"/>
          </p:nvPr>
        </p:nvSpPr>
        <p:spPr/>
        <p:txBody>
          <a:bodyPr>
            <a:normAutofit/>
          </a:bodyPr>
          <a:lstStyle/>
          <a:p>
            <a:pPr marL="0" indent="0">
              <a:buNone/>
            </a:pPr>
            <a:r>
              <a:rPr lang="en-GB" sz="2400" b="1" dirty="0"/>
              <a:t>All indicators (data completeness &amp; outcomes)</a:t>
            </a:r>
          </a:p>
          <a:p>
            <a:r>
              <a:rPr lang="en-GB" sz="2200" dirty="0">
                <a:solidFill>
                  <a:srgbClr val="00B050"/>
                </a:solidFill>
              </a:rPr>
              <a:t>Positive outlier status only</a:t>
            </a:r>
            <a:r>
              <a:rPr lang="en-GB" sz="2200" dirty="0"/>
              <a:t>: 2 services</a:t>
            </a:r>
          </a:p>
          <a:p>
            <a:r>
              <a:rPr lang="en-GB" sz="2200" dirty="0"/>
              <a:t>Mixed </a:t>
            </a:r>
            <a:r>
              <a:rPr lang="en-GB" sz="2200" dirty="0">
                <a:solidFill>
                  <a:srgbClr val="00B050"/>
                </a:solidFill>
              </a:rPr>
              <a:t>positive</a:t>
            </a:r>
            <a:r>
              <a:rPr lang="en-GB" sz="2200" dirty="0"/>
              <a:t> and </a:t>
            </a:r>
            <a:r>
              <a:rPr lang="en-GB" sz="2200" dirty="0">
                <a:solidFill>
                  <a:srgbClr val="FF0000"/>
                </a:solidFill>
              </a:rPr>
              <a:t>negative</a:t>
            </a:r>
            <a:r>
              <a:rPr lang="en-GB" sz="2200" dirty="0"/>
              <a:t> status: 10 services</a:t>
            </a:r>
          </a:p>
          <a:p>
            <a:r>
              <a:rPr lang="en-GB" sz="2200" dirty="0">
                <a:solidFill>
                  <a:srgbClr val="FF0000"/>
                </a:solidFill>
              </a:rPr>
              <a:t>Negative outlier status only</a:t>
            </a:r>
            <a:r>
              <a:rPr lang="en-GB" sz="2200" dirty="0"/>
              <a:t>: 2 services</a:t>
            </a:r>
          </a:p>
          <a:p>
            <a:pPr marL="0" indent="0">
              <a:buNone/>
            </a:pPr>
            <a:r>
              <a:rPr lang="en-GB" sz="2400" b="1" dirty="0"/>
              <a:t>5-year outcome indicators only: dental, speech &amp; psychology</a:t>
            </a:r>
          </a:p>
          <a:p>
            <a:r>
              <a:rPr lang="en-GB" sz="2200" dirty="0">
                <a:solidFill>
                  <a:srgbClr val="00B050"/>
                </a:solidFill>
              </a:rPr>
              <a:t>Positive outlier status only</a:t>
            </a:r>
            <a:r>
              <a:rPr lang="en-GB" sz="2200" dirty="0"/>
              <a:t>: 5 services</a:t>
            </a:r>
          </a:p>
          <a:p>
            <a:r>
              <a:rPr lang="en-GB" sz="2200" dirty="0"/>
              <a:t>Mixed </a:t>
            </a:r>
            <a:r>
              <a:rPr lang="en-GB" sz="2200" dirty="0">
                <a:solidFill>
                  <a:srgbClr val="00B050"/>
                </a:solidFill>
              </a:rPr>
              <a:t>positive</a:t>
            </a:r>
            <a:r>
              <a:rPr lang="en-GB" sz="2200" dirty="0"/>
              <a:t> and </a:t>
            </a:r>
            <a:r>
              <a:rPr lang="en-GB" sz="2200" dirty="0">
                <a:solidFill>
                  <a:srgbClr val="FF0000"/>
                </a:solidFill>
              </a:rPr>
              <a:t>negative</a:t>
            </a:r>
            <a:r>
              <a:rPr lang="en-GB" sz="2200" dirty="0"/>
              <a:t> status: 1 service</a:t>
            </a:r>
          </a:p>
          <a:p>
            <a:r>
              <a:rPr lang="en-GB" sz="2200" dirty="0">
                <a:solidFill>
                  <a:srgbClr val="FFC000"/>
                </a:solidFill>
              </a:rPr>
              <a:t>Negative alert only</a:t>
            </a:r>
            <a:r>
              <a:rPr lang="en-GB" sz="2200" dirty="0"/>
              <a:t>: 3 services</a:t>
            </a:r>
          </a:p>
          <a:p>
            <a:r>
              <a:rPr lang="en-GB" sz="2200" dirty="0">
                <a:solidFill>
                  <a:srgbClr val="FF0000"/>
                </a:solidFill>
              </a:rPr>
              <a:t>Negative outlier status only</a:t>
            </a:r>
            <a:r>
              <a:rPr lang="en-GB" sz="2200" dirty="0"/>
              <a:t>: 5 services</a:t>
            </a:r>
          </a:p>
          <a:p>
            <a:pPr marL="0" indent="0">
              <a:buNone/>
            </a:pPr>
            <a:endParaRPr lang="en-GB" dirty="0"/>
          </a:p>
          <a:p>
            <a:pPr marL="0" indent="0">
              <a:buNone/>
            </a:pPr>
            <a:endParaRPr lang="en-GB" dirty="0"/>
          </a:p>
          <a:p>
            <a:endParaRPr lang="en-GB" dirty="0"/>
          </a:p>
        </p:txBody>
      </p:sp>
    </p:spTree>
    <p:extLst>
      <p:ext uri="{BB962C8B-B14F-4D97-AF65-F5344CB8AC3E}">
        <p14:creationId xmlns:p14="http://schemas.microsoft.com/office/powerpoint/2010/main" val="482580597"/>
      </p:ext>
    </p:extLst>
  </p:cSld>
  <p:clrMapOvr>
    <a:masterClrMapping/>
  </p:clrMapOvr>
  <p:transition spd="slow">
    <p:cove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BC855-3B78-429E-1AE3-FF45A64E99C4}"/>
              </a:ext>
            </a:extLst>
          </p:cNvPr>
          <p:cNvSpPr>
            <a:spLocks noGrp="1"/>
          </p:cNvSpPr>
          <p:nvPr>
            <p:ph type="title"/>
          </p:nvPr>
        </p:nvSpPr>
        <p:spPr/>
        <p:txBody>
          <a:bodyPr/>
          <a:lstStyle/>
          <a:p>
            <a:r>
              <a:rPr lang="en-GB" dirty="0"/>
              <a:t>Learning from positive outlier responses</a:t>
            </a:r>
          </a:p>
        </p:txBody>
      </p:sp>
      <p:pic>
        <p:nvPicPr>
          <p:cNvPr id="5" name="Content Placeholder 4" descr="A close-up of a person holding a baby&#10;&#10;AI-generated content may be incorrect.">
            <a:extLst>
              <a:ext uri="{FF2B5EF4-FFF2-40B4-BE49-F238E27FC236}">
                <a16:creationId xmlns:a16="http://schemas.microsoft.com/office/drawing/2014/main" id="{C243B26A-DDED-6751-469F-2DBD500B1AC0}"/>
              </a:ext>
            </a:extLst>
          </p:cNvPr>
          <p:cNvPicPr>
            <a:picLocks noGrp="1" noChangeAspect="1"/>
          </p:cNvPicPr>
          <p:nvPr>
            <p:ph sz="half" idx="1"/>
          </p:nvPr>
        </p:nvPicPr>
        <p:blipFill>
          <a:blip r:embed="rId2"/>
          <a:stretch>
            <a:fillRect/>
          </a:stretch>
        </p:blipFill>
        <p:spPr>
          <a:xfrm>
            <a:off x="342892" y="1586694"/>
            <a:ext cx="2769506" cy="4166406"/>
          </a:xfrm>
          <a:prstGeom prst="rect">
            <a:avLst/>
          </a:prstGeom>
          <a:ln>
            <a:solidFill>
              <a:schemeClr val="tx1"/>
            </a:solidFill>
          </a:ln>
        </p:spPr>
      </p:pic>
      <p:sp>
        <p:nvSpPr>
          <p:cNvPr id="6" name="Content Placeholder 5">
            <a:extLst>
              <a:ext uri="{FF2B5EF4-FFF2-40B4-BE49-F238E27FC236}">
                <a16:creationId xmlns:a16="http://schemas.microsoft.com/office/drawing/2014/main" id="{68054839-1224-8B98-FEDD-06943247DAF1}"/>
              </a:ext>
            </a:extLst>
          </p:cNvPr>
          <p:cNvSpPr>
            <a:spLocks noGrp="1"/>
          </p:cNvSpPr>
          <p:nvPr>
            <p:ph sz="half" idx="2"/>
          </p:nvPr>
        </p:nvSpPr>
        <p:spPr>
          <a:xfrm>
            <a:off x="3409950" y="1825625"/>
            <a:ext cx="7943850" cy="4351338"/>
          </a:xfrm>
        </p:spPr>
        <p:txBody>
          <a:bodyPr/>
          <a:lstStyle/>
          <a:p>
            <a:r>
              <a:rPr lang="en-GB" sz="2400" dirty="0"/>
              <a:t>All services responded to outlier notification</a:t>
            </a:r>
          </a:p>
          <a:p>
            <a:r>
              <a:rPr lang="en-GB" sz="2400" dirty="0"/>
              <a:t>Published alongside report</a:t>
            </a:r>
          </a:p>
          <a:p>
            <a:r>
              <a:rPr lang="en-GB" sz="2400" dirty="0"/>
              <a:t>Reviewed responses from high-performing cleft services</a:t>
            </a:r>
          </a:p>
          <a:p>
            <a:r>
              <a:rPr lang="en-GB" sz="2400" dirty="0"/>
              <a:t>Summarised key recommendations to support quality improvement</a:t>
            </a:r>
          </a:p>
          <a:p>
            <a:pPr marL="0" indent="0">
              <a:buNone/>
            </a:pPr>
            <a:r>
              <a:rPr lang="en-GB" sz="2400" dirty="0"/>
              <a:t>	1. Data completeness</a:t>
            </a:r>
          </a:p>
          <a:p>
            <a:pPr marL="0" indent="0">
              <a:buNone/>
            </a:pPr>
            <a:r>
              <a:rPr lang="en-GB" sz="2400" dirty="0"/>
              <a:t>	2. Clinical outcomes</a:t>
            </a:r>
          </a:p>
          <a:p>
            <a:pPr marL="0" indent="0">
              <a:buNone/>
            </a:pPr>
            <a:endParaRPr lang="en-GB" dirty="0"/>
          </a:p>
        </p:txBody>
      </p:sp>
    </p:spTree>
    <p:extLst>
      <p:ext uri="{BB962C8B-B14F-4D97-AF65-F5344CB8AC3E}">
        <p14:creationId xmlns:p14="http://schemas.microsoft.com/office/powerpoint/2010/main" val="1662415772"/>
      </p:ext>
    </p:extLst>
  </p:cSld>
  <p:clrMapOvr>
    <a:masterClrMapping/>
  </p:clrMapOvr>
  <p:transition spd="slow">
    <p:cove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F872BBA-2E68-BB2A-68CA-91E1AA0ABB9D}"/>
              </a:ext>
            </a:extLst>
          </p:cNvPr>
          <p:cNvSpPr/>
          <p:nvPr/>
        </p:nvSpPr>
        <p:spPr>
          <a:xfrm>
            <a:off x="838200" y="6019295"/>
            <a:ext cx="1577996" cy="8387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CD10BEF-02AA-23D7-4ABE-A378F1C7950D}"/>
              </a:ext>
            </a:extLst>
          </p:cNvPr>
          <p:cNvSpPr>
            <a:spLocks noGrp="1"/>
          </p:cNvSpPr>
          <p:nvPr>
            <p:ph type="title"/>
          </p:nvPr>
        </p:nvSpPr>
        <p:spPr/>
        <p:txBody>
          <a:bodyPr>
            <a:normAutofit/>
          </a:bodyPr>
          <a:lstStyle/>
          <a:p>
            <a:r>
              <a:rPr lang="en-GB" dirty="0"/>
              <a:t>Data completeness: good practice</a:t>
            </a:r>
          </a:p>
        </p:txBody>
      </p:sp>
      <p:sp>
        <p:nvSpPr>
          <p:cNvPr id="5" name="Content Placeholder 4">
            <a:extLst>
              <a:ext uri="{FF2B5EF4-FFF2-40B4-BE49-F238E27FC236}">
                <a16:creationId xmlns:a16="http://schemas.microsoft.com/office/drawing/2014/main" id="{434B7D21-83A6-F834-C4ED-6098B36F51D4}"/>
              </a:ext>
            </a:extLst>
          </p:cNvPr>
          <p:cNvSpPr>
            <a:spLocks noGrp="1"/>
          </p:cNvSpPr>
          <p:nvPr>
            <p:ph idx="1"/>
          </p:nvPr>
        </p:nvSpPr>
        <p:spPr>
          <a:xfrm>
            <a:off x="838200" y="1825624"/>
            <a:ext cx="9673127" cy="4352985"/>
          </a:xfrm>
        </p:spPr>
        <p:txBody>
          <a:bodyPr>
            <a:normAutofit fontScale="62500" lnSpcReduction="20000"/>
          </a:bodyPr>
          <a:lstStyle/>
          <a:p>
            <a:pPr marL="0" indent="0">
              <a:lnSpc>
                <a:spcPct val="120000"/>
              </a:lnSpc>
              <a:spcBef>
                <a:spcPts val="600"/>
              </a:spcBef>
              <a:buNone/>
            </a:pPr>
            <a:r>
              <a:rPr lang="en-GB" b="1" dirty="0"/>
              <a:t>1. Establish dedicated roles and processes</a:t>
            </a:r>
          </a:p>
          <a:p>
            <a:pPr>
              <a:lnSpc>
                <a:spcPct val="120000"/>
              </a:lnSpc>
              <a:spcBef>
                <a:spcPts val="600"/>
              </a:spcBef>
            </a:pPr>
            <a:r>
              <a:rPr lang="en-GB" sz="2500" dirty="0"/>
              <a:t>Dedicated data coordinators / admin support</a:t>
            </a:r>
          </a:p>
          <a:p>
            <a:pPr lvl="1">
              <a:lnSpc>
                <a:spcPct val="120000"/>
              </a:lnSpc>
              <a:spcBef>
                <a:spcPts val="600"/>
              </a:spcBef>
            </a:pPr>
            <a:r>
              <a:rPr lang="en-GB" dirty="0"/>
              <a:t>Recruit or secure funding for full admin cover of data tasks  - build business cases for admin posts using CRANE performance data</a:t>
            </a:r>
            <a:endParaRPr lang="en-GB" sz="2100" dirty="0"/>
          </a:p>
          <a:p>
            <a:pPr>
              <a:lnSpc>
                <a:spcPct val="120000"/>
              </a:lnSpc>
              <a:spcBef>
                <a:spcPts val="600"/>
              </a:spcBef>
            </a:pPr>
            <a:r>
              <a:rPr lang="en-GB" sz="2500" dirty="0"/>
              <a:t>Cross-cover data roles to reduce risk</a:t>
            </a:r>
          </a:p>
          <a:p>
            <a:pPr>
              <a:lnSpc>
                <a:spcPct val="120000"/>
              </a:lnSpc>
              <a:spcBef>
                <a:spcPts val="600"/>
              </a:spcBef>
            </a:pPr>
            <a:r>
              <a:rPr lang="en-GB" sz="2500" dirty="0"/>
              <a:t>Protected audit time in job plans (nursing, admin, SLT, psychology)</a:t>
            </a:r>
          </a:p>
          <a:p>
            <a:pPr marL="0" indent="0">
              <a:lnSpc>
                <a:spcPct val="120000"/>
              </a:lnSpc>
              <a:spcBef>
                <a:spcPts val="600"/>
              </a:spcBef>
              <a:buNone/>
            </a:pPr>
            <a:r>
              <a:rPr lang="en-GB" b="1" dirty="0"/>
              <a:t>2. Integrate data collection into clinical workflows</a:t>
            </a:r>
          </a:p>
          <a:p>
            <a:pPr>
              <a:lnSpc>
                <a:spcPct val="120000"/>
              </a:lnSpc>
              <a:spcBef>
                <a:spcPts val="600"/>
              </a:spcBef>
            </a:pPr>
            <a:r>
              <a:rPr lang="en-GB" sz="2500" dirty="0"/>
              <a:t>Preprepared consent packs and prompts to improve consent verification</a:t>
            </a:r>
          </a:p>
          <a:p>
            <a:pPr>
              <a:lnSpc>
                <a:spcPct val="120000"/>
              </a:lnSpc>
              <a:spcBef>
                <a:spcPts val="600"/>
              </a:spcBef>
            </a:pPr>
            <a:r>
              <a:rPr lang="en-GB" sz="2500" dirty="0"/>
              <a:t>Data collection embedded in MDT clinics</a:t>
            </a:r>
          </a:p>
          <a:p>
            <a:pPr marL="0" indent="0">
              <a:lnSpc>
                <a:spcPct val="120000"/>
              </a:lnSpc>
              <a:spcBef>
                <a:spcPts val="600"/>
              </a:spcBef>
              <a:buNone/>
            </a:pPr>
            <a:r>
              <a:rPr lang="en-GB" b="1" dirty="0"/>
              <a:t>3. Continuous monitoring and integrated systems</a:t>
            </a:r>
          </a:p>
          <a:p>
            <a:pPr>
              <a:lnSpc>
                <a:spcPct val="120000"/>
              </a:lnSpc>
              <a:spcBef>
                <a:spcPts val="600"/>
              </a:spcBef>
            </a:pPr>
            <a:r>
              <a:rPr lang="en-GB" sz="2500" dirty="0"/>
              <a:t>Monitor completeness regularly - extract routine data snapshots for internal review meetings</a:t>
            </a:r>
          </a:p>
          <a:p>
            <a:pPr>
              <a:lnSpc>
                <a:spcPct val="120000"/>
              </a:lnSpc>
              <a:spcBef>
                <a:spcPts val="600"/>
              </a:spcBef>
            </a:pPr>
            <a:r>
              <a:rPr lang="en-GB" sz="2500" dirty="0"/>
              <a:t>Use integrated clinical and audit systems to flag outstanding consent &amp; missing entries quickly</a:t>
            </a:r>
          </a:p>
          <a:p>
            <a:pPr marL="0" indent="0">
              <a:buNone/>
            </a:pPr>
            <a:r>
              <a:rPr lang="en-GB" sz="2400" dirty="0">
                <a:solidFill>
                  <a:srgbClr val="FF0000"/>
                </a:solidFill>
              </a:rPr>
              <a:t>Note: where services struggled with missing data, lack of staffing was major factor</a:t>
            </a:r>
          </a:p>
        </p:txBody>
      </p:sp>
      <p:pic>
        <p:nvPicPr>
          <p:cNvPr id="10" name="Graphic 9" descr="Clipboard with solid fill">
            <a:extLst>
              <a:ext uri="{FF2B5EF4-FFF2-40B4-BE49-F238E27FC236}">
                <a16:creationId xmlns:a16="http://schemas.microsoft.com/office/drawing/2014/main" id="{59AEAF54-2407-D0F4-A7B4-A751DF5DC1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11327" y="3340836"/>
            <a:ext cx="1071073" cy="1071073"/>
          </a:xfrm>
          <a:prstGeom prst="rect">
            <a:avLst/>
          </a:prstGeom>
        </p:spPr>
      </p:pic>
      <p:pic>
        <p:nvPicPr>
          <p:cNvPr id="14" name="Graphic 13" descr="Programmer male with solid fill">
            <a:extLst>
              <a:ext uri="{FF2B5EF4-FFF2-40B4-BE49-F238E27FC236}">
                <a16:creationId xmlns:a16="http://schemas.microsoft.com/office/drawing/2014/main" id="{6AFF10A7-AACE-A972-F345-44AC00E6E96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11327" y="2015776"/>
            <a:ext cx="1071073" cy="1071073"/>
          </a:xfrm>
          <a:prstGeom prst="rect">
            <a:avLst/>
          </a:prstGeom>
        </p:spPr>
      </p:pic>
      <p:pic>
        <p:nvPicPr>
          <p:cNvPr id="16" name="Graphic 15" descr="Bar graph with upward trend with solid fill">
            <a:extLst>
              <a:ext uri="{FF2B5EF4-FFF2-40B4-BE49-F238E27FC236}">
                <a16:creationId xmlns:a16="http://schemas.microsoft.com/office/drawing/2014/main" id="{8FF4F0B8-7220-22CB-2EC5-626D201BBE8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511326" y="4665896"/>
            <a:ext cx="1071074" cy="1071074"/>
          </a:xfrm>
          <a:prstGeom prst="rect">
            <a:avLst/>
          </a:prstGeom>
        </p:spPr>
      </p:pic>
    </p:spTree>
    <p:extLst>
      <p:ext uri="{BB962C8B-B14F-4D97-AF65-F5344CB8AC3E}">
        <p14:creationId xmlns:p14="http://schemas.microsoft.com/office/powerpoint/2010/main" val="272172513"/>
      </p:ext>
    </p:extLst>
  </p:cSld>
  <p:clrMapOvr>
    <a:masterClrMapping/>
  </p:clrMapOvr>
  <p:transition spd="slow">
    <p:cove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88980-0CFB-E629-77EB-544DF4AC254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822CF27-4AA2-F6B5-8CCF-E8550ED2A846}"/>
              </a:ext>
            </a:extLst>
          </p:cNvPr>
          <p:cNvSpPr/>
          <p:nvPr/>
        </p:nvSpPr>
        <p:spPr>
          <a:xfrm>
            <a:off x="838200" y="6019295"/>
            <a:ext cx="1577996" cy="8387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486A835-145C-4F1A-CEFD-79292CAB0268}"/>
              </a:ext>
            </a:extLst>
          </p:cNvPr>
          <p:cNvSpPr>
            <a:spLocks noGrp="1"/>
          </p:cNvSpPr>
          <p:nvPr>
            <p:ph type="title"/>
          </p:nvPr>
        </p:nvSpPr>
        <p:spPr/>
        <p:txBody>
          <a:bodyPr>
            <a:normAutofit/>
          </a:bodyPr>
          <a:lstStyle/>
          <a:p>
            <a:r>
              <a:rPr lang="en-GB" dirty="0"/>
              <a:t>Dental: good practice</a:t>
            </a:r>
          </a:p>
        </p:txBody>
      </p:sp>
      <p:sp>
        <p:nvSpPr>
          <p:cNvPr id="5" name="Content Placeholder 4">
            <a:extLst>
              <a:ext uri="{FF2B5EF4-FFF2-40B4-BE49-F238E27FC236}">
                <a16:creationId xmlns:a16="http://schemas.microsoft.com/office/drawing/2014/main" id="{30C0FA5E-6C2A-B829-EA0D-91BFA02DAD01}"/>
              </a:ext>
            </a:extLst>
          </p:cNvPr>
          <p:cNvSpPr>
            <a:spLocks noGrp="1"/>
          </p:cNvSpPr>
          <p:nvPr>
            <p:ph idx="1"/>
          </p:nvPr>
        </p:nvSpPr>
        <p:spPr>
          <a:xfrm>
            <a:off x="838200" y="1825624"/>
            <a:ext cx="8681815" cy="4352985"/>
          </a:xfrm>
        </p:spPr>
        <p:txBody>
          <a:bodyPr>
            <a:normAutofit/>
          </a:bodyPr>
          <a:lstStyle/>
          <a:p>
            <a:pPr marL="0" indent="0" fontAlgn="t">
              <a:lnSpc>
                <a:spcPct val="100000"/>
              </a:lnSpc>
              <a:spcBef>
                <a:spcPts val="600"/>
              </a:spcBef>
              <a:buNone/>
            </a:pPr>
            <a:r>
              <a:rPr lang="en-GB" sz="2000" b="1" dirty="0"/>
              <a:t>What High Performers Did Well</a:t>
            </a:r>
          </a:p>
          <a:p>
            <a:pPr fontAlgn="t">
              <a:lnSpc>
                <a:spcPct val="120000"/>
              </a:lnSpc>
              <a:spcBef>
                <a:spcPts val="600"/>
              </a:spcBef>
            </a:pPr>
            <a:r>
              <a:rPr lang="en-GB" sz="1800" dirty="0"/>
              <a:t>Paediatric dental team consistently attends 5‑year audit clinics, including spoke sites. </a:t>
            </a:r>
          </a:p>
          <a:p>
            <a:pPr fontAlgn="t">
              <a:lnSpc>
                <a:spcPct val="120000"/>
              </a:lnSpc>
              <a:spcBef>
                <a:spcPts val="600"/>
              </a:spcBef>
            </a:pPr>
            <a:r>
              <a:rPr lang="en-GB" sz="1800" dirty="0"/>
              <a:t>Active follow‑up for non‑attenders to secure </a:t>
            </a:r>
            <a:r>
              <a:rPr lang="en-GB" sz="1800" dirty="0" err="1"/>
              <a:t>dmft</a:t>
            </a:r>
            <a:r>
              <a:rPr lang="en-GB" sz="1800" dirty="0"/>
              <a:t> data. </a:t>
            </a:r>
          </a:p>
          <a:p>
            <a:pPr fontAlgn="t">
              <a:lnSpc>
                <a:spcPct val="120000"/>
              </a:lnSpc>
              <a:spcBef>
                <a:spcPts val="600"/>
              </a:spcBef>
            </a:pPr>
            <a:r>
              <a:rPr lang="en-GB" sz="1800" dirty="0"/>
              <a:t>Centralised audit clinics used by some services to maximise robust data collection.</a:t>
            </a:r>
          </a:p>
          <a:p>
            <a:pPr fontAlgn="t">
              <a:lnSpc>
                <a:spcPct val="120000"/>
              </a:lnSpc>
              <a:spcBef>
                <a:spcPts val="600"/>
              </a:spcBef>
            </a:pPr>
            <a:r>
              <a:rPr lang="en-GB" sz="1800" dirty="0"/>
              <a:t>Specialist/trainee dental support boosts performance and care indices. </a:t>
            </a:r>
          </a:p>
        </p:txBody>
      </p:sp>
      <p:pic>
        <p:nvPicPr>
          <p:cNvPr id="3" name="Graphic 2" descr="Dental Care with solid fill">
            <a:extLst>
              <a:ext uri="{FF2B5EF4-FFF2-40B4-BE49-F238E27FC236}">
                <a16:creationId xmlns:a16="http://schemas.microsoft.com/office/drawing/2014/main" id="{610DCC57-9B3D-0FA0-7B76-A758CDC85A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65380" y="2198703"/>
            <a:ext cx="1525189" cy="1525189"/>
          </a:xfrm>
          <a:prstGeom prst="rect">
            <a:avLst/>
          </a:prstGeom>
        </p:spPr>
      </p:pic>
    </p:spTree>
    <p:extLst>
      <p:ext uri="{BB962C8B-B14F-4D97-AF65-F5344CB8AC3E}">
        <p14:creationId xmlns:p14="http://schemas.microsoft.com/office/powerpoint/2010/main" val="818935911"/>
      </p:ext>
    </p:extLst>
  </p:cSld>
  <p:clrMapOvr>
    <a:masterClrMapping/>
  </p:clrMapOvr>
  <p:transition spd="slow">
    <p:cove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00431-84FE-77C4-0786-3B697F29240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8B1D657-C4FA-890B-5BDF-72285F1AC68A}"/>
              </a:ext>
            </a:extLst>
          </p:cNvPr>
          <p:cNvSpPr/>
          <p:nvPr/>
        </p:nvSpPr>
        <p:spPr>
          <a:xfrm>
            <a:off x="838200" y="6019295"/>
            <a:ext cx="1577996" cy="8387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A0B6397-C594-928B-DE65-43B940698D97}"/>
              </a:ext>
            </a:extLst>
          </p:cNvPr>
          <p:cNvSpPr>
            <a:spLocks noGrp="1"/>
          </p:cNvSpPr>
          <p:nvPr>
            <p:ph type="title"/>
          </p:nvPr>
        </p:nvSpPr>
        <p:spPr/>
        <p:txBody>
          <a:bodyPr>
            <a:normAutofit/>
          </a:bodyPr>
          <a:lstStyle/>
          <a:p>
            <a:r>
              <a:rPr lang="en-GB" dirty="0"/>
              <a:t>Speech: good practice</a:t>
            </a:r>
          </a:p>
        </p:txBody>
      </p:sp>
      <p:sp>
        <p:nvSpPr>
          <p:cNvPr id="5" name="Content Placeholder 4">
            <a:extLst>
              <a:ext uri="{FF2B5EF4-FFF2-40B4-BE49-F238E27FC236}">
                <a16:creationId xmlns:a16="http://schemas.microsoft.com/office/drawing/2014/main" id="{17BB7AF4-6052-9280-695A-C22240CA1963}"/>
              </a:ext>
            </a:extLst>
          </p:cNvPr>
          <p:cNvSpPr>
            <a:spLocks noGrp="1"/>
          </p:cNvSpPr>
          <p:nvPr>
            <p:ph idx="1"/>
          </p:nvPr>
        </p:nvSpPr>
        <p:spPr>
          <a:xfrm>
            <a:off x="838200" y="1825624"/>
            <a:ext cx="8681815" cy="4352985"/>
          </a:xfrm>
        </p:spPr>
        <p:txBody>
          <a:bodyPr>
            <a:normAutofit/>
          </a:bodyPr>
          <a:lstStyle/>
          <a:p>
            <a:pPr marL="0" indent="0" fontAlgn="t">
              <a:lnSpc>
                <a:spcPct val="100000"/>
              </a:lnSpc>
              <a:spcBef>
                <a:spcPts val="600"/>
              </a:spcBef>
              <a:buNone/>
            </a:pPr>
            <a:r>
              <a:rPr lang="en-GB" sz="2000" b="1" dirty="0"/>
              <a:t>What High Performers Did Well</a:t>
            </a:r>
          </a:p>
          <a:p>
            <a:pPr fontAlgn="t">
              <a:lnSpc>
                <a:spcPct val="120000"/>
              </a:lnSpc>
              <a:spcBef>
                <a:spcPts val="600"/>
              </a:spcBef>
            </a:pPr>
            <a:r>
              <a:rPr lang="en-GB" sz="1800" dirty="0"/>
              <a:t>Evidence-based surgical procedures + early outcome markers drive improvement</a:t>
            </a:r>
          </a:p>
          <a:p>
            <a:pPr fontAlgn="t">
              <a:lnSpc>
                <a:spcPct val="120000"/>
              </a:lnSpc>
              <a:spcBef>
                <a:spcPts val="600"/>
              </a:spcBef>
            </a:pPr>
            <a:r>
              <a:rPr lang="en-GB" sz="1800" dirty="0"/>
              <a:t>Early  and repeated speech assessment embedded into care pathways</a:t>
            </a:r>
          </a:p>
          <a:p>
            <a:pPr fontAlgn="t">
              <a:lnSpc>
                <a:spcPct val="120000"/>
              </a:lnSpc>
              <a:spcBef>
                <a:spcPts val="600"/>
              </a:spcBef>
            </a:pPr>
            <a:r>
              <a:rPr lang="en-GB" sz="1800" dirty="0"/>
              <a:t>Close SLT-surgeon collaboration for early interventions</a:t>
            </a:r>
          </a:p>
          <a:p>
            <a:pPr fontAlgn="t">
              <a:lnSpc>
                <a:spcPct val="120000"/>
              </a:lnSpc>
              <a:spcBef>
                <a:spcPts val="600"/>
              </a:spcBef>
            </a:pPr>
            <a:r>
              <a:rPr lang="en-GB" sz="1800" dirty="0"/>
              <a:t>Long-term MDT culture of audit, shared learning and continuous improvement</a:t>
            </a:r>
          </a:p>
          <a:p>
            <a:pPr fontAlgn="t">
              <a:lnSpc>
                <a:spcPct val="120000"/>
              </a:lnSpc>
              <a:spcBef>
                <a:spcPts val="600"/>
              </a:spcBef>
            </a:pPr>
            <a:r>
              <a:rPr lang="en-GB" sz="1800" dirty="0"/>
              <a:t>Participation in national calibration</a:t>
            </a:r>
          </a:p>
          <a:p>
            <a:pPr marL="0" indent="0" fontAlgn="t">
              <a:lnSpc>
                <a:spcPct val="120000"/>
              </a:lnSpc>
              <a:spcBef>
                <a:spcPts val="600"/>
              </a:spcBef>
              <a:buNone/>
            </a:pPr>
            <a:endParaRPr lang="en-GB" sz="1800" dirty="0"/>
          </a:p>
        </p:txBody>
      </p:sp>
      <p:pic>
        <p:nvPicPr>
          <p:cNvPr id="3" name="Graphic 2" descr="Voice with solid fill">
            <a:extLst>
              <a:ext uri="{FF2B5EF4-FFF2-40B4-BE49-F238E27FC236}">
                <a16:creationId xmlns:a16="http://schemas.microsoft.com/office/drawing/2014/main" id="{772083CD-29B4-F05D-AB64-65D63CBBEC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33357" y="2081528"/>
            <a:ext cx="1903832" cy="1531268"/>
          </a:xfrm>
          <a:prstGeom prst="rect">
            <a:avLst/>
          </a:prstGeom>
        </p:spPr>
      </p:pic>
    </p:spTree>
    <p:extLst>
      <p:ext uri="{BB962C8B-B14F-4D97-AF65-F5344CB8AC3E}">
        <p14:creationId xmlns:p14="http://schemas.microsoft.com/office/powerpoint/2010/main" val="3622131334"/>
      </p:ext>
    </p:extLst>
  </p:cSld>
  <p:clrMapOvr>
    <a:masterClrMapping/>
  </p:clrMapOvr>
  <p:transition spd="slow">
    <p:cove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0DE58B-D1B5-2FFF-4733-BB36887E367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FE2BB5D-FAEE-BAC7-7700-503C7095E879}"/>
              </a:ext>
            </a:extLst>
          </p:cNvPr>
          <p:cNvSpPr/>
          <p:nvPr/>
        </p:nvSpPr>
        <p:spPr>
          <a:xfrm>
            <a:off x="838200" y="6019295"/>
            <a:ext cx="1577996" cy="8387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D08D2B8-ADC8-9302-DE6D-6D5F43F3797E}"/>
              </a:ext>
            </a:extLst>
          </p:cNvPr>
          <p:cNvSpPr>
            <a:spLocks noGrp="1"/>
          </p:cNvSpPr>
          <p:nvPr>
            <p:ph type="title"/>
          </p:nvPr>
        </p:nvSpPr>
        <p:spPr/>
        <p:txBody>
          <a:bodyPr>
            <a:normAutofit/>
          </a:bodyPr>
          <a:lstStyle/>
          <a:p>
            <a:r>
              <a:rPr lang="en-GB" dirty="0"/>
              <a:t>Psychology TIM1+ scores: good practice</a:t>
            </a:r>
          </a:p>
        </p:txBody>
      </p:sp>
      <p:sp>
        <p:nvSpPr>
          <p:cNvPr id="5" name="Content Placeholder 4">
            <a:extLst>
              <a:ext uri="{FF2B5EF4-FFF2-40B4-BE49-F238E27FC236}">
                <a16:creationId xmlns:a16="http://schemas.microsoft.com/office/drawing/2014/main" id="{774892B0-A6F9-24E1-50AB-0C69855281BC}"/>
              </a:ext>
            </a:extLst>
          </p:cNvPr>
          <p:cNvSpPr>
            <a:spLocks noGrp="1"/>
          </p:cNvSpPr>
          <p:nvPr>
            <p:ph idx="1"/>
          </p:nvPr>
        </p:nvSpPr>
        <p:spPr>
          <a:xfrm>
            <a:off x="838200" y="1825624"/>
            <a:ext cx="8681815" cy="4352985"/>
          </a:xfrm>
        </p:spPr>
        <p:txBody>
          <a:bodyPr>
            <a:normAutofit/>
          </a:bodyPr>
          <a:lstStyle/>
          <a:p>
            <a:pPr marL="0" indent="0" fontAlgn="t">
              <a:lnSpc>
                <a:spcPct val="100000"/>
              </a:lnSpc>
              <a:spcBef>
                <a:spcPts val="600"/>
              </a:spcBef>
              <a:buNone/>
            </a:pPr>
            <a:r>
              <a:rPr lang="en-GB" sz="2000" b="1" dirty="0"/>
              <a:t>What High Performers Did Well</a:t>
            </a:r>
          </a:p>
          <a:p>
            <a:pPr fontAlgn="t">
              <a:lnSpc>
                <a:spcPct val="120000"/>
              </a:lnSpc>
              <a:spcBef>
                <a:spcPts val="600"/>
              </a:spcBef>
            </a:pPr>
            <a:r>
              <a:rPr lang="en-GB" sz="1800" dirty="0"/>
              <a:t>Dedicated psychology staffing with protected audit responsibilities </a:t>
            </a:r>
          </a:p>
          <a:p>
            <a:pPr fontAlgn="t">
              <a:lnSpc>
                <a:spcPct val="120000"/>
              </a:lnSpc>
              <a:spcBef>
                <a:spcPts val="600"/>
              </a:spcBef>
            </a:pPr>
            <a:r>
              <a:rPr lang="en-GB" sz="1800" dirty="0"/>
              <a:t>Psychology consistently present at MDT audit clinics, enabling timely screening</a:t>
            </a:r>
          </a:p>
          <a:p>
            <a:pPr fontAlgn="t">
              <a:lnSpc>
                <a:spcPct val="120000"/>
              </a:lnSpc>
              <a:spcBef>
                <a:spcPts val="600"/>
              </a:spcBef>
            </a:pPr>
            <a:r>
              <a:rPr lang="en-GB" sz="1800" dirty="0"/>
              <a:t>Proactive identification and invitation of eligible children to audit clinics</a:t>
            </a:r>
          </a:p>
          <a:p>
            <a:pPr fontAlgn="t">
              <a:lnSpc>
                <a:spcPct val="120000"/>
              </a:lnSpc>
              <a:spcBef>
                <a:spcPts val="600"/>
              </a:spcBef>
            </a:pPr>
            <a:r>
              <a:rPr lang="en-GB" sz="1800" dirty="0"/>
              <a:t>Regular validation of TIM scoring to correct inaccurate zero scores</a:t>
            </a:r>
          </a:p>
        </p:txBody>
      </p:sp>
      <p:pic>
        <p:nvPicPr>
          <p:cNvPr id="3" name="Graphic 2" descr="Artificial Intelligence with solid fill">
            <a:extLst>
              <a:ext uri="{FF2B5EF4-FFF2-40B4-BE49-F238E27FC236}">
                <a16:creationId xmlns:a16="http://schemas.microsoft.com/office/drawing/2014/main" id="{EC47AEB4-D110-7A8A-8947-86E0E6A5B3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53883" y="1825624"/>
            <a:ext cx="2282011" cy="2282011"/>
          </a:xfrm>
          <a:prstGeom prst="rect">
            <a:avLst/>
          </a:prstGeom>
        </p:spPr>
      </p:pic>
    </p:spTree>
    <p:extLst>
      <p:ext uri="{BB962C8B-B14F-4D97-AF65-F5344CB8AC3E}">
        <p14:creationId xmlns:p14="http://schemas.microsoft.com/office/powerpoint/2010/main" val="1319281647"/>
      </p:ext>
    </p:extLst>
  </p:cSld>
  <p:clrMapOvr>
    <a:masterClrMapping/>
  </p:clrMapOvr>
  <p:transition spd="slow">
    <p:cove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04F4D5-6083-1529-699C-60060D3BD0D6}"/>
              </a:ext>
            </a:extLst>
          </p:cNvPr>
          <p:cNvSpPr/>
          <p:nvPr/>
        </p:nvSpPr>
        <p:spPr>
          <a:xfrm>
            <a:off x="955169" y="6004754"/>
            <a:ext cx="1322095" cy="8037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708D99B-5DDA-04D5-FD1F-B3F4E162554B}"/>
              </a:ext>
            </a:extLst>
          </p:cNvPr>
          <p:cNvSpPr>
            <a:spLocks noGrp="1"/>
          </p:cNvSpPr>
          <p:nvPr>
            <p:ph type="title"/>
          </p:nvPr>
        </p:nvSpPr>
        <p:spPr/>
        <p:txBody>
          <a:bodyPr/>
          <a:lstStyle/>
          <a:p>
            <a:r>
              <a:rPr lang="en-GB" dirty="0"/>
              <a:t>Overview of Organisational Audit findings</a:t>
            </a:r>
          </a:p>
        </p:txBody>
      </p:sp>
      <p:sp>
        <p:nvSpPr>
          <p:cNvPr id="3" name="Content Placeholder 2">
            <a:extLst>
              <a:ext uri="{FF2B5EF4-FFF2-40B4-BE49-F238E27FC236}">
                <a16:creationId xmlns:a16="http://schemas.microsoft.com/office/drawing/2014/main" id="{01090F61-AA38-CCB7-5EAA-EED8AF5D2E00}"/>
              </a:ext>
            </a:extLst>
          </p:cNvPr>
          <p:cNvSpPr>
            <a:spLocks noGrp="1"/>
          </p:cNvSpPr>
          <p:nvPr>
            <p:ph idx="1"/>
          </p:nvPr>
        </p:nvSpPr>
        <p:spPr/>
        <p:txBody>
          <a:bodyPr>
            <a:normAutofit fontScale="70000" lnSpcReduction="20000"/>
          </a:bodyPr>
          <a:lstStyle/>
          <a:p>
            <a:pPr marL="0" indent="0">
              <a:lnSpc>
                <a:spcPct val="120000"/>
              </a:lnSpc>
              <a:spcBef>
                <a:spcPts val="600"/>
              </a:spcBef>
              <a:buNone/>
            </a:pPr>
            <a:r>
              <a:rPr lang="en-GB" sz="2600" b="1" dirty="0"/>
              <a:t>Service Structure and Configuration</a:t>
            </a:r>
          </a:p>
          <a:p>
            <a:pPr>
              <a:lnSpc>
                <a:spcPct val="120000"/>
              </a:lnSpc>
              <a:spcBef>
                <a:spcPts val="600"/>
              </a:spcBef>
            </a:pPr>
            <a:r>
              <a:rPr lang="en-GB" sz="2200" dirty="0"/>
              <a:t>100% response rate from all Cleft Services</a:t>
            </a:r>
          </a:p>
          <a:p>
            <a:pPr>
              <a:lnSpc>
                <a:spcPct val="120000"/>
              </a:lnSpc>
              <a:spcBef>
                <a:spcPts val="600"/>
              </a:spcBef>
            </a:pPr>
            <a:r>
              <a:rPr lang="en-GB" sz="2200" dirty="0"/>
              <a:t>60% of services led by surgeons</a:t>
            </a:r>
          </a:p>
          <a:p>
            <a:pPr>
              <a:lnSpc>
                <a:spcPct val="120000"/>
              </a:lnSpc>
              <a:spcBef>
                <a:spcPts val="600"/>
              </a:spcBef>
            </a:pPr>
            <a:r>
              <a:rPr lang="en-GB" sz="2200" dirty="0"/>
              <a:t>Most services operate across multiple sites (average: 5 sites)</a:t>
            </a:r>
          </a:p>
          <a:p>
            <a:pPr>
              <a:lnSpc>
                <a:spcPct val="120000"/>
              </a:lnSpc>
              <a:spcBef>
                <a:spcPts val="600"/>
              </a:spcBef>
            </a:pPr>
            <a:r>
              <a:rPr lang="en-GB" sz="2200" dirty="0"/>
              <a:t>Wide variation in commissioned services, staffing levels, and access to diagnostic and operative facilities</a:t>
            </a:r>
          </a:p>
          <a:p>
            <a:pPr marL="0" indent="0">
              <a:lnSpc>
                <a:spcPct val="120000"/>
              </a:lnSpc>
              <a:spcBef>
                <a:spcPts val="600"/>
              </a:spcBef>
              <a:buNone/>
            </a:pPr>
            <a:r>
              <a:rPr lang="en-GB" sz="2600" b="1" dirty="0"/>
              <a:t>Funding and Sustainability</a:t>
            </a:r>
          </a:p>
          <a:p>
            <a:pPr>
              <a:lnSpc>
                <a:spcPct val="120000"/>
              </a:lnSpc>
              <a:spcBef>
                <a:spcPts val="600"/>
              </a:spcBef>
            </a:pPr>
            <a:r>
              <a:rPr lang="en-GB" sz="2200" dirty="0"/>
              <a:t>Many services deliver unfunded elements of care, raising concerns about long‑term sustainability</a:t>
            </a:r>
          </a:p>
          <a:p>
            <a:pPr>
              <a:lnSpc>
                <a:spcPct val="120000"/>
              </a:lnSpc>
              <a:spcBef>
                <a:spcPts val="600"/>
              </a:spcBef>
            </a:pPr>
            <a:r>
              <a:rPr lang="en-GB" sz="2200" dirty="0"/>
              <a:t>Inequity exists between services in terms of WTE (funded + unfunded) staff members and new cleft cases</a:t>
            </a:r>
          </a:p>
          <a:p>
            <a:pPr>
              <a:lnSpc>
                <a:spcPct val="120000"/>
              </a:lnSpc>
              <a:spcBef>
                <a:spcPts val="600"/>
              </a:spcBef>
            </a:pPr>
            <a:r>
              <a:rPr lang="en-GB" sz="2200" dirty="0"/>
              <a:t>Workforce shortages common, particularly in </a:t>
            </a:r>
            <a:r>
              <a:rPr lang="en-GB" sz="2200" b="1" dirty="0"/>
              <a:t>Psychology, Orthodontics </a:t>
            </a:r>
            <a:r>
              <a:rPr lang="en-GB" sz="2200" dirty="0"/>
              <a:t>and</a:t>
            </a:r>
            <a:r>
              <a:rPr lang="en-GB" sz="2200" b="1" dirty="0"/>
              <a:t> Paediatric</a:t>
            </a:r>
          </a:p>
          <a:p>
            <a:pPr marL="0" indent="180975">
              <a:lnSpc>
                <a:spcPct val="120000"/>
              </a:lnSpc>
              <a:spcBef>
                <a:spcPts val="0"/>
              </a:spcBef>
              <a:buNone/>
            </a:pPr>
            <a:r>
              <a:rPr lang="en-GB" sz="2200" b="1" dirty="0"/>
              <a:t> dentistry</a:t>
            </a:r>
          </a:p>
          <a:p>
            <a:pPr marL="0" indent="0">
              <a:lnSpc>
                <a:spcPct val="120000"/>
              </a:lnSpc>
              <a:spcBef>
                <a:spcPts val="600"/>
              </a:spcBef>
              <a:buNone/>
            </a:pPr>
            <a:r>
              <a:rPr lang="en-GB" sz="2600" b="1" dirty="0"/>
              <a:t>Equity of Access</a:t>
            </a:r>
          </a:p>
          <a:p>
            <a:pPr>
              <a:lnSpc>
                <a:spcPct val="120000"/>
              </a:lnSpc>
              <a:spcBef>
                <a:spcPts val="600"/>
              </a:spcBef>
            </a:pPr>
            <a:r>
              <a:rPr lang="en-GB" sz="2200" dirty="0"/>
              <a:t>Ongoing challenges in equitable access across geography and specialties</a:t>
            </a:r>
          </a:p>
          <a:p>
            <a:pPr>
              <a:lnSpc>
                <a:spcPct val="120000"/>
              </a:lnSpc>
              <a:spcBef>
                <a:spcPts val="600"/>
              </a:spcBef>
            </a:pPr>
            <a:r>
              <a:rPr lang="en-GB" sz="2200" b="1" dirty="0"/>
              <a:t>Paediatric dentistry </a:t>
            </a:r>
            <a:r>
              <a:rPr lang="en-GB" sz="2200" dirty="0"/>
              <a:t>and </a:t>
            </a:r>
            <a:r>
              <a:rPr lang="en-GB" sz="2200" b="1" dirty="0"/>
              <a:t>speech &amp; language therapy</a:t>
            </a:r>
            <a:r>
              <a:rPr lang="en-GB" sz="2200" dirty="0"/>
              <a:t> are areas of particular concern</a:t>
            </a:r>
          </a:p>
          <a:p>
            <a:endParaRPr lang="en-GB" dirty="0"/>
          </a:p>
        </p:txBody>
      </p:sp>
      <p:pic>
        <p:nvPicPr>
          <p:cNvPr id="6" name="Picture 5" descr="Close-up of several hands holding each other&#10;&#10;AI-generated content may be incorrect.">
            <a:extLst>
              <a:ext uri="{FF2B5EF4-FFF2-40B4-BE49-F238E27FC236}">
                <a16:creationId xmlns:a16="http://schemas.microsoft.com/office/drawing/2014/main" id="{7EB41C2E-03C2-8A68-606D-6B965B492FF8}"/>
              </a:ext>
            </a:extLst>
          </p:cNvPr>
          <p:cNvPicPr>
            <a:picLocks noChangeAspect="1"/>
          </p:cNvPicPr>
          <p:nvPr/>
        </p:nvPicPr>
        <p:blipFill>
          <a:blip r:embed="rId3"/>
          <a:stretch>
            <a:fillRect/>
          </a:stretch>
        </p:blipFill>
        <p:spPr>
          <a:xfrm>
            <a:off x="10249319" y="1556977"/>
            <a:ext cx="1736987" cy="2519008"/>
          </a:xfrm>
          <a:prstGeom prst="rect">
            <a:avLst/>
          </a:prstGeom>
          <a:ln>
            <a:solidFill>
              <a:schemeClr val="tx1"/>
            </a:solidFill>
          </a:ln>
        </p:spPr>
      </p:pic>
      <p:pic>
        <p:nvPicPr>
          <p:cNvPr id="8" name="Picture 7" descr="A graph with black dots&#10;&#10;AI-generated content may be incorrect.">
            <a:extLst>
              <a:ext uri="{FF2B5EF4-FFF2-40B4-BE49-F238E27FC236}">
                <a16:creationId xmlns:a16="http://schemas.microsoft.com/office/drawing/2014/main" id="{B14F63A8-37F2-3B47-051F-2C7A83F37423}"/>
              </a:ext>
            </a:extLst>
          </p:cNvPr>
          <p:cNvPicPr>
            <a:picLocks noChangeAspect="1"/>
          </p:cNvPicPr>
          <p:nvPr/>
        </p:nvPicPr>
        <p:blipFill>
          <a:blip r:embed="rId4"/>
          <a:stretch>
            <a:fillRect/>
          </a:stretch>
        </p:blipFill>
        <p:spPr>
          <a:xfrm>
            <a:off x="8853330" y="4382451"/>
            <a:ext cx="3183217" cy="2372583"/>
          </a:xfrm>
          <a:prstGeom prst="rect">
            <a:avLst/>
          </a:prstGeom>
          <a:ln>
            <a:solidFill>
              <a:schemeClr val="tx1"/>
            </a:solidFill>
          </a:ln>
        </p:spPr>
      </p:pic>
      <p:sp>
        <p:nvSpPr>
          <p:cNvPr id="5" name="TextBox 4">
            <a:extLst>
              <a:ext uri="{FF2B5EF4-FFF2-40B4-BE49-F238E27FC236}">
                <a16:creationId xmlns:a16="http://schemas.microsoft.com/office/drawing/2014/main" id="{8651C41F-B98E-9FCD-F2B5-1B2539A33BF5}"/>
              </a:ext>
            </a:extLst>
          </p:cNvPr>
          <p:cNvSpPr txBox="1"/>
          <p:nvPr/>
        </p:nvSpPr>
        <p:spPr>
          <a:xfrm>
            <a:off x="1738975" y="6176963"/>
            <a:ext cx="6620719" cy="369332"/>
          </a:xfrm>
          <a:prstGeom prst="rect">
            <a:avLst/>
          </a:prstGeom>
          <a:noFill/>
        </p:spPr>
        <p:txBody>
          <a:bodyPr wrap="square" rtlCol="0">
            <a:spAutoFit/>
          </a:bodyPr>
          <a:lstStyle/>
          <a:p>
            <a:r>
              <a:rPr lang="fr-FR" dirty="0">
                <a:hlinkClick r:id="rId5"/>
              </a:rPr>
              <a:t>CRANE Organisational Audit Report 2025 - CRANE Database</a:t>
            </a:r>
            <a:endParaRPr lang="en-GB" dirty="0"/>
          </a:p>
        </p:txBody>
      </p:sp>
    </p:spTree>
    <p:extLst>
      <p:ext uri="{BB962C8B-B14F-4D97-AF65-F5344CB8AC3E}">
        <p14:creationId xmlns:p14="http://schemas.microsoft.com/office/powerpoint/2010/main" val="2946728784"/>
      </p:ext>
    </p:extLst>
  </p:cSld>
  <p:clrMapOvr>
    <a:masterClrMapping/>
  </p:clrMapOvr>
  <p:transition spd="slow">
    <p:cove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38544-EE91-6216-4602-A754F0E3C626}"/>
              </a:ext>
            </a:extLst>
          </p:cNvPr>
          <p:cNvSpPr>
            <a:spLocks noGrp="1"/>
          </p:cNvSpPr>
          <p:nvPr>
            <p:ph type="title"/>
          </p:nvPr>
        </p:nvSpPr>
        <p:spPr/>
        <p:txBody>
          <a:bodyPr/>
          <a:lstStyle/>
          <a:p>
            <a:r>
              <a:rPr lang="en-GB" dirty="0"/>
              <a:t>Organisational Audit</a:t>
            </a:r>
          </a:p>
        </p:txBody>
      </p:sp>
      <p:sp>
        <p:nvSpPr>
          <p:cNvPr id="3" name="Content Placeholder 2">
            <a:extLst>
              <a:ext uri="{FF2B5EF4-FFF2-40B4-BE49-F238E27FC236}">
                <a16:creationId xmlns:a16="http://schemas.microsoft.com/office/drawing/2014/main" id="{F618DD6A-5773-749C-249A-E8330CF48968}"/>
              </a:ext>
            </a:extLst>
          </p:cNvPr>
          <p:cNvSpPr>
            <a:spLocks noGrp="1"/>
          </p:cNvSpPr>
          <p:nvPr>
            <p:ph idx="1"/>
          </p:nvPr>
        </p:nvSpPr>
        <p:spPr>
          <a:xfrm>
            <a:off x="838200" y="1714966"/>
            <a:ext cx="10515600" cy="4351338"/>
          </a:xfrm>
        </p:spPr>
        <p:txBody>
          <a:bodyPr>
            <a:normAutofit fontScale="92500" lnSpcReduction="10000"/>
          </a:bodyPr>
          <a:lstStyle/>
          <a:p>
            <a:pPr marL="0" indent="0">
              <a:buNone/>
            </a:pPr>
            <a:r>
              <a:rPr lang="en-GB" sz="1900" b="1" dirty="0"/>
              <a:t>Detection, Referral, and Early Care</a:t>
            </a:r>
          </a:p>
          <a:p>
            <a:r>
              <a:rPr lang="en-GB" sz="1700" dirty="0"/>
              <a:t>80% of services reported concerns about delayed detection or referral of clefts</a:t>
            </a:r>
          </a:p>
          <a:p>
            <a:r>
              <a:rPr lang="en-GB" sz="1700" dirty="0"/>
              <a:t>Only 40% felt adequately funded to train external professionals (e.g., midwives, health visitors)</a:t>
            </a:r>
          </a:p>
          <a:p>
            <a:pPr marL="0" indent="0">
              <a:buNone/>
            </a:pPr>
            <a:r>
              <a:rPr lang="en-GB" sz="1900" b="1" dirty="0"/>
              <a:t>Surgical Timelines</a:t>
            </a:r>
          </a:p>
          <a:p>
            <a:r>
              <a:rPr lang="en-GB" sz="1700" dirty="0"/>
              <a:t>Most services aim to repair:</a:t>
            </a:r>
          </a:p>
          <a:p>
            <a:pPr lvl="1"/>
            <a:r>
              <a:rPr lang="en-GB" sz="1700" dirty="0"/>
              <a:t>Lip by 3–4 months</a:t>
            </a:r>
          </a:p>
          <a:p>
            <a:pPr lvl="1"/>
            <a:r>
              <a:rPr lang="en-GB" sz="1700" dirty="0"/>
              <a:t>Palate by 9 months</a:t>
            </a:r>
          </a:p>
          <a:p>
            <a:r>
              <a:rPr lang="en-GB" sz="1700" dirty="0"/>
              <a:t>However, 33% reported delays to these timings during 2024</a:t>
            </a:r>
          </a:p>
          <a:p>
            <a:pPr marL="0" indent="0">
              <a:buNone/>
            </a:pPr>
            <a:r>
              <a:rPr lang="en-GB" sz="1900" b="1" dirty="0"/>
              <a:t>Use of the CRANE Database</a:t>
            </a:r>
          </a:p>
          <a:p>
            <a:r>
              <a:rPr lang="en-GB" sz="1700" dirty="0"/>
              <a:t>High levels of engagement with CRANE</a:t>
            </a:r>
          </a:p>
          <a:p>
            <a:r>
              <a:rPr lang="en-GB" sz="1700" dirty="0"/>
              <a:t>CRANE valued for:</a:t>
            </a:r>
          </a:p>
          <a:p>
            <a:pPr lvl="1"/>
            <a:r>
              <a:rPr lang="en-GB" sz="1700" dirty="0"/>
              <a:t>Benchmarking</a:t>
            </a:r>
          </a:p>
          <a:p>
            <a:pPr lvl="1"/>
            <a:r>
              <a:rPr lang="en-GB" sz="1700" dirty="0"/>
              <a:t>Quality improvement</a:t>
            </a:r>
          </a:p>
          <a:p>
            <a:pPr lvl="1"/>
            <a:r>
              <a:rPr lang="en-GB" sz="1700" dirty="0"/>
              <a:t>Supporting service development</a:t>
            </a:r>
          </a:p>
          <a:p>
            <a:endParaRPr lang="en-GB" dirty="0"/>
          </a:p>
        </p:txBody>
      </p:sp>
      <p:pic>
        <p:nvPicPr>
          <p:cNvPr id="5" name="Picture 4" descr="A graph with black dots&#10;&#10;AI-generated content may be incorrect.">
            <a:extLst>
              <a:ext uri="{FF2B5EF4-FFF2-40B4-BE49-F238E27FC236}">
                <a16:creationId xmlns:a16="http://schemas.microsoft.com/office/drawing/2014/main" id="{51963147-A730-8A48-1C32-1D3B9137AB5F}"/>
              </a:ext>
            </a:extLst>
          </p:cNvPr>
          <p:cNvPicPr>
            <a:picLocks noChangeAspect="1"/>
          </p:cNvPicPr>
          <p:nvPr/>
        </p:nvPicPr>
        <p:blipFill>
          <a:blip r:embed="rId3"/>
          <a:stretch>
            <a:fillRect/>
          </a:stretch>
        </p:blipFill>
        <p:spPr>
          <a:xfrm>
            <a:off x="8699861" y="3012987"/>
            <a:ext cx="3242237" cy="2773233"/>
          </a:xfrm>
          <a:prstGeom prst="rect">
            <a:avLst/>
          </a:prstGeom>
          <a:ln>
            <a:solidFill>
              <a:schemeClr val="tx1"/>
            </a:solidFill>
          </a:ln>
        </p:spPr>
      </p:pic>
      <p:sp>
        <p:nvSpPr>
          <p:cNvPr id="6" name="Rectangle 5">
            <a:extLst>
              <a:ext uri="{FF2B5EF4-FFF2-40B4-BE49-F238E27FC236}">
                <a16:creationId xmlns:a16="http://schemas.microsoft.com/office/drawing/2014/main" id="{FD76F1DD-DBC9-8392-A5B2-AB171AD886B6}"/>
              </a:ext>
            </a:extLst>
          </p:cNvPr>
          <p:cNvSpPr/>
          <p:nvPr/>
        </p:nvSpPr>
        <p:spPr>
          <a:xfrm>
            <a:off x="955169" y="6004754"/>
            <a:ext cx="1322095" cy="8037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75084064"/>
      </p:ext>
    </p:extLst>
  </p:cSld>
  <p:clrMapOvr>
    <a:masterClrMapping/>
  </p:clrMapOvr>
  <p:transition spd="slow">
    <p:cove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C4685-0D9B-0569-5F57-3CEC1B1BFE72}"/>
              </a:ext>
            </a:extLst>
          </p:cNvPr>
          <p:cNvSpPr>
            <a:spLocks noGrp="1"/>
          </p:cNvSpPr>
          <p:nvPr>
            <p:ph type="title"/>
          </p:nvPr>
        </p:nvSpPr>
        <p:spPr/>
        <p:txBody>
          <a:bodyPr/>
          <a:lstStyle/>
          <a:p>
            <a:r>
              <a:rPr lang="en-GB" dirty="0"/>
              <a:t>Organisational Audit conclusion</a:t>
            </a:r>
          </a:p>
        </p:txBody>
      </p:sp>
      <p:sp>
        <p:nvSpPr>
          <p:cNvPr id="3" name="Content Placeholder 2">
            <a:extLst>
              <a:ext uri="{FF2B5EF4-FFF2-40B4-BE49-F238E27FC236}">
                <a16:creationId xmlns:a16="http://schemas.microsoft.com/office/drawing/2014/main" id="{E45D8F0E-3193-9D16-C222-1486E56F0678}"/>
              </a:ext>
            </a:extLst>
          </p:cNvPr>
          <p:cNvSpPr>
            <a:spLocks noGrp="1"/>
          </p:cNvSpPr>
          <p:nvPr>
            <p:ph idx="1"/>
          </p:nvPr>
        </p:nvSpPr>
        <p:spPr/>
        <p:txBody>
          <a:bodyPr>
            <a:normAutofit/>
          </a:bodyPr>
          <a:lstStyle/>
          <a:p>
            <a:pPr>
              <a:lnSpc>
                <a:spcPct val="150000"/>
              </a:lnSpc>
            </a:pPr>
            <a:r>
              <a:rPr lang="en-GB" sz="2000" dirty="0"/>
              <a:t>Unique resource when combined with Annual Reports</a:t>
            </a:r>
          </a:p>
          <a:p>
            <a:pPr>
              <a:lnSpc>
                <a:spcPct val="150000"/>
              </a:lnSpc>
            </a:pPr>
            <a:r>
              <a:rPr lang="en-GB" sz="2000" dirty="0"/>
              <a:t>Early improvements have remained relatively static </a:t>
            </a:r>
          </a:p>
          <a:p>
            <a:pPr>
              <a:lnSpc>
                <a:spcPct val="150000"/>
              </a:lnSpc>
            </a:pPr>
            <a:r>
              <a:rPr lang="en-GB" sz="2000" dirty="0"/>
              <a:t>Significant variation in cleft care delivery</a:t>
            </a:r>
          </a:p>
          <a:p>
            <a:pPr>
              <a:lnSpc>
                <a:spcPct val="150000"/>
              </a:lnSpc>
            </a:pPr>
            <a:r>
              <a:rPr lang="en-GB" sz="2000" dirty="0"/>
              <a:t>Significant variation in outcomes</a:t>
            </a:r>
          </a:p>
          <a:p>
            <a:pPr>
              <a:lnSpc>
                <a:spcPct val="150000"/>
              </a:lnSpc>
            </a:pPr>
            <a:r>
              <a:rPr lang="en-GB" sz="2000" dirty="0"/>
              <a:t>Much more can be achieved by learning from the most efficient and effective services</a:t>
            </a:r>
          </a:p>
          <a:p>
            <a:pPr>
              <a:lnSpc>
                <a:spcPct val="150000"/>
              </a:lnSpc>
            </a:pPr>
            <a:r>
              <a:rPr lang="en-GB" sz="2000" dirty="0"/>
              <a:t>WEE can do it together!</a:t>
            </a:r>
          </a:p>
        </p:txBody>
      </p:sp>
    </p:spTree>
    <p:extLst>
      <p:ext uri="{BB962C8B-B14F-4D97-AF65-F5344CB8AC3E}">
        <p14:creationId xmlns:p14="http://schemas.microsoft.com/office/powerpoint/2010/main" val="3812268590"/>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79929-663C-E53C-29AA-8650D920556C}"/>
              </a:ext>
            </a:extLst>
          </p:cNvPr>
          <p:cNvSpPr>
            <a:spLocks noGrp="1"/>
          </p:cNvSpPr>
          <p:nvPr>
            <p:ph type="title"/>
          </p:nvPr>
        </p:nvSpPr>
        <p:spPr/>
        <p:txBody>
          <a:bodyPr/>
          <a:lstStyle/>
          <a:p>
            <a:r>
              <a:rPr lang="en-GB" dirty="0"/>
              <a:t>Welcome &amp; introductions</a:t>
            </a:r>
          </a:p>
        </p:txBody>
      </p:sp>
      <p:sp>
        <p:nvSpPr>
          <p:cNvPr id="7" name="Rectangle 6">
            <a:extLst>
              <a:ext uri="{FF2B5EF4-FFF2-40B4-BE49-F238E27FC236}">
                <a16:creationId xmlns:a16="http://schemas.microsoft.com/office/drawing/2014/main" id="{3B535F4B-3C8D-FB17-9EE9-89933C5652FD}"/>
              </a:ext>
            </a:extLst>
          </p:cNvPr>
          <p:cNvSpPr/>
          <p:nvPr/>
        </p:nvSpPr>
        <p:spPr>
          <a:xfrm>
            <a:off x="7967625" y="1786037"/>
            <a:ext cx="2107322" cy="3285925"/>
          </a:xfrm>
          <a:prstGeom prst="rect">
            <a:avLst/>
          </a:prstGeom>
          <a:solidFill>
            <a:srgbClr val="EAEA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1200"/>
              </a:spcBef>
            </a:pPr>
            <a:endParaRPr lang="en-GB" dirty="0"/>
          </a:p>
        </p:txBody>
      </p:sp>
      <p:sp>
        <p:nvSpPr>
          <p:cNvPr id="8" name="TextBox 7">
            <a:extLst>
              <a:ext uri="{FF2B5EF4-FFF2-40B4-BE49-F238E27FC236}">
                <a16:creationId xmlns:a16="http://schemas.microsoft.com/office/drawing/2014/main" id="{EE4A532E-D409-9533-22FD-F242AF247944}"/>
              </a:ext>
            </a:extLst>
          </p:cNvPr>
          <p:cNvSpPr txBox="1"/>
          <p:nvPr/>
        </p:nvSpPr>
        <p:spPr>
          <a:xfrm>
            <a:off x="8117356" y="3908873"/>
            <a:ext cx="1779232" cy="684033"/>
          </a:xfrm>
          <a:prstGeom prst="rect">
            <a:avLst/>
          </a:prstGeom>
          <a:noFill/>
        </p:spPr>
        <p:txBody>
          <a:bodyPr wrap="square" rtlCol="0">
            <a:spAutoFit/>
          </a:bodyPr>
          <a:lstStyle/>
          <a:p>
            <a:r>
              <a:rPr lang="en-GB" sz="1000" b="1" dirty="0">
                <a:solidFill>
                  <a:schemeClr val="tx1">
                    <a:lumMod val="65000"/>
                    <a:lumOff val="35000"/>
                  </a:schemeClr>
                </a:solidFill>
                <a:ea typeface="ADLaM Display" panose="020F0502020204030204" pitchFamily="2" charset="0"/>
                <a:cs typeface="Calibri" panose="020F0502020204030204" pitchFamily="34" charset="0"/>
              </a:rPr>
              <a:t>Abhishek Dixit</a:t>
            </a:r>
          </a:p>
          <a:p>
            <a:pPr>
              <a:lnSpc>
                <a:spcPct val="150000"/>
              </a:lnSpc>
            </a:pPr>
            <a:r>
              <a:rPr lang="en-GB" sz="1000" dirty="0">
                <a:solidFill>
                  <a:schemeClr val="accent1">
                    <a:lumMod val="50000"/>
                  </a:schemeClr>
                </a:solidFill>
                <a:latin typeface="Calibri" panose="020F0502020204030204" pitchFamily="34" charset="0"/>
                <a:cs typeface="Calibri" panose="020F0502020204030204" pitchFamily="34" charset="0"/>
              </a:rPr>
              <a:t>Data Manager/Data Scientist, Clinical Effectiveness Unit, RCS</a:t>
            </a:r>
          </a:p>
        </p:txBody>
      </p:sp>
      <p:pic>
        <p:nvPicPr>
          <p:cNvPr id="9" name="Picture 8" descr="A collage of people with text&#10;&#10;AI-generated content may be incorrect.">
            <a:extLst>
              <a:ext uri="{FF2B5EF4-FFF2-40B4-BE49-F238E27FC236}">
                <a16:creationId xmlns:a16="http://schemas.microsoft.com/office/drawing/2014/main" id="{6AC61993-6C5C-7C3F-28CB-8B0B82C3FFEA}"/>
              </a:ext>
            </a:extLst>
          </p:cNvPr>
          <p:cNvPicPr>
            <a:picLocks noChangeAspect="1"/>
          </p:cNvPicPr>
          <p:nvPr/>
        </p:nvPicPr>
        <p:blipFill>
          <a:blip r:embed="rId3"/>
          <a:stretch>
            <a:fillRect/>
          </a:stretch>
        </p:blipFill>
        <p:spPr>
          <a:xfrm>
            <a:off x="1996426" y="1786037"/>
            <a:ext cx="5971198" cy="3285925"/>
          </a:xfrm>
          <a:prstGeom prst="rect">
            <a:avLst/>
          </a:prstGeom>
        </p:spPr>
      </p:pic>
    </p:spTree>
    <p:extLst>
      <p:ext uri="{BB962C8B-B14F-4D97-AF65-F5344CB8AC3E}">
        <p14:creationId xmlns:p14="http://schemas.microsoft.com/office/powerpoint/2010/main" val="1143471773"/>
      </p:ext>
    </p:extLst>
  </p:cSld>
  <p:clrMapOvr>
    <a:masterClrMapping/>
  </p:clrMapOvr>
  <p:transition spd="slow">
    <p:cove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E7CC9C-A0A1-5A3D-27E7-D21B43C82B77}"/>
              </a:ext>
            </a:extLst>
          </p:cNvPr>
          <p:cNvSpPr>
            <a:spLocks noGrp="1"/>
          </p:cNvSpPr>
          <p:nvPr>
            <p:ph type="ctrTitle"/>
          </p:nvPr>
        </p:nvSpPr>
        <p:spPr>
          <a:xfrm>
            <a:off x="1524000" y="2611950"/>
            <a:ext cx="9144000" cy="1740131"/>
          </a:xfrm>
        </p:spPr>
        <p:txBody>
          <a:bodyPr>
            <a:normAutofit fontScale="90000"/>
          </a:bodyPr>
          <a:lstStyle/>
          <a:p>
            <a:r>
              <a:rPr lang="en-GB" sz="6000" dirty="0">
                <a:solidFill>
                  <a:schemeClr val="tx1"/>
                </a:solidFill>
                <a:latin typeface="Calibri" pitchFamily="34" charset="0"/>
                <a:cs typeface="Calibri" pitchFamily="34" charset="0"/>
              </a:rPr>
              <a:t>Learning from good practice</a:t>
            </a:r>
            <a:br>
              <a:rPr lang="en-GB" sz="6000" dirty="0">
                <a:solidFill>
                  <a:schemeClr val="tx1"/>
                </a:solidFill>
                <a:latin typeface="Calibri" pitchFamily="34" charset="0"/>
                <a:cs typeface="Calibri" pitchFamily="34" charset="0"/>
              </a:rPr>
            </a:br>
            <a:r>
              <a:rPr lang="en-GB" sz="6000" dirty="0">
                <a:solidFill>
                  <a:schemeClr val="tx1"/>
                </a:solidFill>
                <a:latin typeface="Calibri" pitchFamily="34" charset="0"/>
                <a:cs typeface="Calibri" pitchFamily="34" charset="0"/>
              </a:rPr>
              <a:t>Invited speakers</a:t>
            </a:r>
            <a:endParaRPr lang="en-GB" dirty="0"/>
          </a:p>
        </p:txBody>
      </p:sp>
    </p:spTree>
    <p:extLst>
      <p:ext uri="{BB962C8B-B14F-4D97-AF65-F5344CB8AC3E}">
        <p14:creationId xmlns:p14="http://schemas.microsoft.com/office/powerpoint/2010/main" val="296064857"/>
      </p:ext>
    </p:extLst>
  </p:cSld>
  <p:clrMapOvr>
    <a:masterClrMapping/>
  </p:clrMapOvr>
  <p:transition spd="slow">
    <p:cove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3807B-C8E6-2395-D27A-693D6E623B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F2FDE8-3A9D-2607-1D83-74C4F0093863}"/>
              </a:ext>
            </a:extLst>
          </p:cNvPr>
          <p:cNvSpPr>
            <a:spLocks noGrp="1"/>
          </p:cNvSpPr>
          <p:nvPr>
            <p:ph type="title"/>
          </p:nvPr>
        </p:nvSpPr>
        <p:spPr/>
        <p:txBody>
          <a:bodyPr/>
          <a:lstStyle/>
          <a:p>
            <a:endParaRPr lang="en-GB"/>
          </a:p>
        </p:txBody>
      </p:sp>
      <p:sp>
        <p:nvSpPr>
          <p:cNvPr id="4" name="Title 4">
            <a:extLst>
              <a:ext uri="{FF2B5EF4-FFF2-40B4-BE49-F238E27FC236}">
                <a16:creationId xmlns:a16="http://schemas.microsoft.com/office/drawing/2014/main" id="{86331507-91C3-6999-1950-5DFCDA11D2C6}"/>
              </a:ext>
            </a:extLst>
          </p:cNvPr>
          <p:cNvSpPr txBox="1">
            <a:spLocks/>
          </p:cNvSpPr>
          <p:nvPr/>
        </p:nvSpPr>
        <p:spPr>
          <a:xfrm>
            <a:off x="1524000" y="2611950"/>
            <a:ext cx="9144000" cy="23876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r>
              <a:rPr lang="en-GB" sz="6000" dirty="0">
                <a:solidFill>
                  <a:schemeClr val="tx1"/>
                </a:solidFill>
                <a:latin typeface="Calibri" pitchFamily="34" charset="0"/>
                <a:cs typeface="Calibri" pitchFamily="34" charset="0"/>
              </a:rPr>
              <a:t>Early diagnosis</a:t>
            </a:r>
            <a:endParaRPr lang="en-GB" dirty="0"/>
          </a:p>
        </p:txBody>
      </p:sp>
    </p:spTree>
    <p:extLst>
      <p:ext uri="{BB962C8B-B14F-4D97-AF65-F5344CB8AC3E}">
        <p14:creationId xmlns:p14="http://schemas.microsoft.com/office/powerpoint/2010/main" val="1274612499"/>
      </p:ext>
    </p:extLst>
  </p:cSld>
  <p:clrMapOvr>
    <a:masterClrMapping/>
  </p:clrMapOvr>
  <p:transition spd="slow">
    <p:cove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92E19-5D0B-CFFD-90DD-9D0C9C6386F0}"/>
              </a:ext>
            </a:extLst>
          </p:cNvPr>
          <p:cNvSpPr>
            <a:spLocks noGrp="1"/>
          </p:cNvSpPr>
          <p:nvPr>
            <p:ph type="title"/>
          </p:nvPr>
        </p:nvSpPr>
        <p:spPr/>
        <p:txBody>
          <a:bodyPr/>
          <a:lstStyle/>
          <a:p>
            <a:r>
              <a:rPr lang="en-GB" dirty="0"/>
              <a:t>Updated guidance from RCPCH</a:t>
            </a:r>
          </a:p>
        </p:txBody>
      </p:sp>
      <p:sp>
        <p:nvSpPr>
          <p:cNvPr id="3" name="Content Placeholder 2">
            <a:extLst>
              <a:ext uri="{FF2B5EF4-FFF2-40B4-BE49-F238E27FC236}">
                <a16:creationId xmlns:a16="http://schemas.microsoft.com/office/drawing/2014/main" id="{D839AB66-0E29-088C-BD41-53FC2C8E7771}"/>
              </a:ext>
            </a:extLst>
          </p:cNvPr>
          <p:cNvSpPr>
            <a:spLocks noGrp="1"/>
          </p:cNvSpPr>
          <p:nvPr>
            <p:ph idx="1"/>
          </p:nvPr>
        </p:nvSpPr>
        <p:spPr>
          <a:xfrm>
            <a:off x="838200" y="1825625"/>
            <a:ext cx="7169209" cy="4351338"/>
          </a:xfrm>
        </p:spPr>
        <p:txBody>
          <a:bodyPr>
            <a:normAutofit/>
          </a:bodyPr>
          <a:lstStyle/>
          <a:p>
            <a:pPr marL="0" indent="0">
              <a:buNone/>
            </a:pPr>
            <a:r>
              <a:rPr lang="en-GB" sz="1400" b="1" dirty="0"/>
              <a:t>6 Key recommendations</a:t>
            </a:r>
          </a:p>
          <a:p>
            <a:pPr marL="342900" indent="-342900">
              <a:lnSpc>
                <a:spcPct val="100000"/>
              </a:lnSpc>
              <a:buFont typeface="+mj-lt"/>
              <a:buAutoNum type="arabicPeriod"/>
            </a:pPr>
            <a:r>
              <a:rPr lang="en-GB" sz="1400" dirty="0"/>
              <a:t>Healthcare professionals should examine an infant’s hard and soft palate as part of Newborn and Infant Physical Examination (NIPE) and record this in the SMaRT4 NIPE (S4N) live system or GP IT system. </a:t>
            </a:r>
          </a:p>
          <a:p>
            <a:pPr marL="342900" indent="-342900">
              <a:lnSpc>
                <a:spcPct val="100000"/>
              </a:lnSpc>
              <a:buFont typeface="+mj-lt"/>
              <a:buAutoNum type="arabicPeriod"/>
            </a:pPr>
            <a:r>
              <a:rPr lang="en-GB" sz="1400" dirty="0"/>
              <a:t>Examination of an infant’s palate should be carried out by visual inspection. </a:t>
            </a:r>
          </a:p>
          <a:p>
            <a:pPr marL="342900" indent="-342900">
              <a:lnSpc>
                <a:spcPct val="100000"/>
              </a:lnSpc>
              <a:buFont typeface="+mj-lt"/>
              <a:buAutoNum type="arabicPeriod"/>
            </a:pPr>
            <a:r>
              <a:rPr lang="en-GB" sz="1400" dirty="0"/>
              <a:t>A torch and method of depressing the tongue should be used to visualise the whole palate. </a:t>
            </a:r>
          </a:p>
          <a:p>
            <a:pPr marL="342900" indent="-342900">
              <a:lnSpc>
                <a:spcPct val="100000"/>
              </a:lnSpc>
              <a:buFont typeface="+mj-lt"/>
              <a:buAutoNum type="arabicPeriod"/>
            </a:pPr>
            <a:r>
              <a:rPr lang="en-GB" sz="1400" dirty="0"/>
              <a:t>Parents should be informed if the whole palate (including the full length of the soft palate) has not been visualised during the NIPE. </a:t>
            </a:r>
          </a:p>
          <a:p>
            <a:pPr marL="342900" indent="-342900">
              <a:lnSpc>
                <a:spcPct val="100000"/>
              </a:lnSpc>
              <a:buFont typeface="+mj-lt"/>
              <a:buAutoNum type="arabicPeriod"/>
            </a:pPr>
            <a:r>
              <a:rPr lang="en-GB" sz="1400" dirty="0"/>
              <a:t>If the whole palate is not able to be visually inspected at first attempt then a further attempt at visual examination should be made within 24 hours. </a:t>
            </a:r>
          </a:p>
          <a:p>
            <a:pPr marL="342900" indent="-342900">
              <a:lnSpc>
                <a:spcPct val="100000"/>
              </a:lnSpc>
              <a:buFont typeface="+mj-lt"/>
              <a:buAutoNum type="arabicPeriod"/>
            </a:pPr>
            <a:r>
              <a:rPr lang="en-GB" sz="1400" dirty="0"/>
              <a:t>Trusts should provide training on the correct method of visual inspection of the palate to all healthcare professionals required to carry out the NIPE.</a:t>
            </a:r>
          </a:p>
          <a:p>
            <a:pPr marL="0" indent="0">
              <a:lnSpc>
                <a:spcPct val="100000"/>
              </a:lnSpc>
              <a:spcBef>
                <a:spcPts val="600"/>
              </a:spcBef>
              <a:buNone/>
            </a:pPr>
            <a:r>
              <a:rPr lang="en-GB" sz="1200" dirty="0">
                <a:hlinkClick r:id="rId3"/>
              </a:rPr>
              <a:t>Palate examination: Identification of cleft palate in the newborn - best practice guide | RCPCH</a:t>
            </a:r>
            <a:r>
              <a:rPr lang="en-GB" sz="1200" dirty="0"/>
              <a:t> </a:t>
            </a:r>
          </a:p>
        </p:txBody>
      </p:sp>
      <p:pic>
        <p:nvPicPr>
          <p:cNvPr id="5" name="Picture 4" descr="A baby lying on a blanket with a wooden stick in its mouth&#10;&#10;AI-generated content may be incorrect.">
            <a:extLst>
              <a:ext uri="{FF2B5EF4-FFF2-40B4-BE49-F238E27FC236}">
                <a16:creationId xmlns:a16="http://schemas.microsoft.com/office/drawing/2014/main" id="{9D05B497-B694-EB8B-9F7B-F2F68D6884C6}"/>
              </a:ext>
            </a:extLst>
          </p:cNvPr>
          <p:cNvPicPr>
            <a:picLocks noChangeAspect="1"/>
          </p:cNvPicPr>
          <p:nvPr/>
        </p:nvPicPr>
        <p:blipFill>
          <a:blip r:embed="rId4"/>
          <a:stretch>
            <a:fillRect/>
          </a:stretch>
        </p:blipFill>
        <p:spPr>
          <a:xfrm>
            <a:off x="8188592" y="1642112"/>
            <a:ext cx="3762403" cy="4171981"/>
          </a:xfrm>
          <a:prstGeom prst="rect">
            <a:avLst/>
          </a:prstGeom>
        </p:spPr>
      </p:pic>
    </p:spTree>
    <p:extLst>
      <p:ext uri="{BB962C8B-B14F-4D97-AF65-F5344CB8AC3E}">
        <p14:creationId xmlns:p14="http://schemas.microsoft.com/office/powerpoint/2010/main" val="774321631"/>
      </p:ext>
    </p:extLst>
  </p:cSld>
  <p:clrMapOvr>
    <a:masterClrMapping/>
  </p:clrMapOvr>
  <p:transition spd="slow">
    <p:cove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437266"/>
          </a:xfrm>
        </p:spPr>
        <p:txBody>
          <a:bodyPr/>
          <a:lstStyle/>
          <a:p>
            <a:r>
              <a:rPr lang="en-GB" dirty="0"/>
              <a:t>Cleft Palate Diagnosis in Scotland</a:t>
            </a:r>
          </a:p>
        </p:txBody>
      </p:sp>
      <p:sp>
        <p:nvSpPr>
          <p:cNvPr id="3" name="Subtitle 2"/>
          <p:cNvSpPr>
            <a:spLocks noGrp="1"/>
          </p:cNvSpPr>
          <p:nvPr>
            <p:ph type="subTitle" idx="1"/>
          </p:nvPr>
        </p:nvSpPr>
        <p:spPr/>
        <p:txBody>
          <a:bodyPr/>
          <a:lstStyle/>
          <a:p>
            <a:r>
              <a:rPr lang="en-GB" dirty="0"/>
              <a:t>Jenny Pettigrew  </a:t>
            </a:r>
            <a:br>
              <a:rPr lang="en-GB" dirty="0"/>
            </a:br>
            <a:r>
              <a:rPr lang="en-GB" dirty="0"/>
              <a:t>Cleft CNS Lead</a:t>
            </a:r>
          </a:p>
        </p:txBody>
      </p:sp>
    </p:spTree>
    <p:extLst>
      <p:ext uri="{BB962C8B-B14F-4D97-AF65-F5344CB8AC3E}">
        <p14:creationId xmlns:p14="http://schemas.microsoft.com/office/powerpoint/2010/main" val="1149665486"/>
      </p:ext>
    </p:extLst>
  </p:cSld>
  <p:clrMapOvr>
    <a:masterClrMapping/>
  </p:clrMapOvr>
  <p:transition spd="slow">
    <p:cove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2022-2024 births</a:t>
            </a:r>
          </a:p>
        </p:txBody>
      </p:sp>
      <p:sp>
        <p:nvSpPr>
          <p:cNvPr id="3" name="Content Placeholder 2"/>
          <p:cNvSpPr>
            <a:spLocks noGrp="1"/>
          </p:cNvSpPr>
          <p:nvPr>
            <p:ph idx="1"/>
          </p:nvPr>
        </p:nvSpPr>
        <p:spPr/>
        <p:txBody>
          <a:bodyPr/>
          <a:lstStyle/>
          <a:p>
            <a:r>
              <a:rPr lang="en-GB" dirty="0"/>
              <a:t>80% diagnosed &lt;24 hours of birth</a:t>
            </a:r>
          </a:p>
          <a:p>
            <a:r>
              <a:rPr lang="en-GB" dirty="0"/>
              <a:t>90% diagnosed &lt; 72 hours of birth</a:t>
            </a:r>
          </a:p>
          <a:p>
            <a:endParaRPr lang="en-GB" dirty="0"/>
          </a:p>
          <a:p>
            <a:endParaRPr lang="en-GB" dirty="0"/>
          </a:p>
          <a:p>
            <a:r>
              <a:rPr lang="en-GB" dirty="0"/>
              <a:t>Scotland has 14 </a:t>
            </a:r>
            <a:r>
              <a:rPr lang="en-GB" dirty="0" err="1"/>
              <a:t>healthboards</a:t>
            </a:r>
            <a:endParaRPr lang="en-GB" dirty="0"/>
          </a:p>
          <a:p>
            <a:r>
              <a:rPr lang="en-GB" dirty="0"/>
              <a:t>Babies can be delivered in 47 hospitals (29 midwife led units).</a:t>
            </a:r>
          </a:p>
        </p:txBody>
      </p:sp>
    </p:spTree>
    <p:extLst>
      <p:ext uri="{BB962C8B-B14F-4D97-AF65-F5344CB8AC3E}">
        <p14:creationId xmlns:p14="http://schemas.microsoft.com/office/powerpoint/2010/main" val="1805811233"/>
      </p:ext>
    </p:extLst>
  </p:cSld>
  <p:clrMapOvr>
    <a:masterClrMapping/>
  </p:clrMapOvr>
  <p:transition spd="slow">
    <p:cove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do we do – Raising Awareness</a:t>
            </a:r>
          </a:p>
        </p:txBody>
      </p:sp>
      <p:sp>
        <p:nvSpPr>
          <p:cNvPr id="3" name="Content Placeholder 2"/>
          <p:cNvSpPr>
            <a:spLocks noGrp="1"/>
          </p:cNvSpPr>
          <p:nvPr>
            <p:ph idx="1"/>
          </p:nvPr>
        </p:nvSpPr>
        <p:spPr/>
        <p:txBody>
          <a:bodyPr/>
          <a:lstStyle/>
          <a:p>
            <a:r>
              <a:rPr lang="en-GB" dirty="0"/>
              <a:t>Hospital teaching</a:t>
            </a:r>
          </a:p>
          <a:p>
            <a:r>
              <a:rPr lang="en-GB" dirty="0"/>
              <a:t>University teaching (pre </a:t>
            </a:r>
            <a:r>
              <a:rPr lang="en-GB" dirty="0" err="1"/>
              <a:t>reg</a:t>
            </a:r>
            <a:r>
              <a:rPr lang="en-GB" dirty="0"/>
              <a:t> midwives, post </a:t>
            </a:r>
            <a:r>
              <a:rPr lang="en-GB" dirty="0" err="1"/>
              <a:t>reg</a:t>
            </a:r>
            <a:r>
              <a:rPr lang="en-GB" dirty="0"/>
              <a:t> - neonatal course, HV)</a:t>
            </a:r>
          </a:p>
          <a:p>
            <a:r>
              <a:rPr lang="en-GB" dirty="0"/>
              <a:t>NHS Education for Scotland (NES) webinar (also recorded and available to watch on demand).</a:t>
            </a:r>
          </a:p>
          <a:p>
            <a:r>
              <a:rPr lang="en-GB" dirty="0"/>
              <a:t>Virtual session with national group for infant feeding advisors</a:t>
            </a:r>
          </a:p>
          <a:p>
            <a:r>
              <a:rPr lang="en-GB" dirty="0"/>
              <a:t>Link in each unit, we contact yearly to offer teaching, send updated information.</a:t>
            </a:r>
          </a:p>
        </p:txBody>
      </p:sp>
    </p:spTree>
    <p:extLst>
      <p:ext uri="{BB962C8B-B14F-4D97-AF65-F5344CB8AC3E}">
        <p14:creationId xmlns:p14="http://schemas.microsoft.com/office/powerpoint/2010/main" val="3359385234"/>
      </p:ext>
    </p:extLst>
  </p:cSld>
  <p:clrMapOvr>
    <a:masterClrMapping/>
  </p:clrMapOvr>
  <p:transition spd="slow">
    <p:cove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pPr marL="0" indent="0">
              <a:buNone/>
            </a:pPr>
            <a:endParaRPr lang="en-GB" dirty="0"/>
          </a:p>
          <a:p>
            <a:r>
              <a:rPr lang="en-GB" dirty="0"/>
              <a:t>Share case studies with photos</a:t>
            </a:r>
          </a:p>
          <a:p>
            <a:r>
              <a:rPr lang="en-GB" dirty="0"/>
              <a:t>Share lived experience through video and open letter.</a:t>
            </a:r>
          </a:p>
          <a:p>
            <a:r>
              <a:rPr lang="en-GB" dirty="0"/>
              <a:t>Use palate moulds</a:t>
            </a:r>
          </a:p>
          <a:p>
            <a:r>
              <a:rPr lang="en-GB" dirty="0"/>
              <a:t>Encourage RCPCH e-learning module detecting cleft palate early</a:t>
            </a:r>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2528181697"/>
      </p:ext>
    </p:extLst>
  </p:cSld>
  <p:clrMapOvr>
    <a:masterClrMapping/>
  </p:clrMapOvr>
  <p:transition spd="slow">
    <p:cove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Feedback </a:t>
            </a:r>
          </a:p>
        </p:txBody>
      </p:sp>
      <p:sp>
        <p:nvSpPr>
          <p:cNvPr id="3" name="Content Placeholder 2"/>
          <p:cNvSpPr>
            <a:spLocks noGrp="1"/>
          </p:cNvSpPr>
          <p:nvPr>
            <p:ph idx="1"/>
          </p:nvPr>
        </p:nvSpPr>
        <p:spPr/>
        <p:txBody>
          <a:bodyPr/>
          <a:lstStyle/>
          <a:p>
            <a:r>
              <a:rPr lang="en-GB" dirty="0"/>
              <a:t>Feedback to unit when cleft palate diagnosis late, offering teaching.  </a:t>
            </a:r>
          </a:p>
          <a:p>
            <a:pPr marL="0" indent="0">
              <a:buNone/>
            </a:pPr>
            <a:br>
              <a:rPr lang="en-GB" dirty="0"/>
            </a:br>
            <a:r>
              <a:rPr lang="en-GB" dirty="0"/>
              <a:t>One hospital now has a face to face teaching session every 6 months, with rotation of medical staff</a:t>
            </a:r>
          </a:p>
          <a:p>
            <a:endParaRPr lang="en-GB" dirty="0"/>
          </a:p>
        </p:txBody>
      </p:sp>
    </p:spTree>
    <p:extLst>
      <p:ext uri="{BB962C8B-B14F-4D97-AF65-F5344CB8AC3E}">
        <p14:creationId xmlns:p14="http://schemas.microsoft.com/office/powerpoint/2010/main" val="1900355445"/>
      </p:ext>
    </p:extLst>
  </p:cSld>
  <p:clrMapOvr>
    <a:masterClrMapping/>
  </p:clrMapOvr>
  <p:transition spd="slow">
    <p:cove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r>
              <a:rPr lang="en-GB" dirty="0"/>
              <a:t>Questions?</a:t>
            </a:r>
          </a:p>
        </p:txBody>
      </p:sp>
    </p:spTree>
    <p:extLst>
      <p:ext uri="{BB962C8B-B14F-4D97-AF65-F5344CB8AC3E}">
        <p14:creationId xmlns:p14="http://schemas.microsoft.com/office/powerpoint/2010/main" val="2133084314"/>
      </p:ext>
    </p:extLst>
  </p:cSld>
  <p:clrMapOvr>
    <a:masterClrMapping/>
  </p:clrMapOvr>
  <p:transition spd="slow">
    <p:cove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9" name="Line 11"/>
          <p:cNvSpPr>
            <a:spLocks noChangeShapeType="1"/>
          </p:cNvSpPr>
          <p:nvPr/>
        </p:nvSpPr>
        <p:spPr bwMode="auto">
          <a:xfrm>
            <a:off x="10288838" y="5741319"/>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z="3200" dirty="0">
              <a:solidFill>
                <a:srgbClr val="333399"/>
              </a:solidFill>
              <a:latin typeface="Segoe UI" panose="020B0502040204020203" pitchFamily="34" charset="0"/>
              <a:cs typeface="Segoe UI" panose="020B0502040204020203" pitchFamily="34" charset="0"/>
            </a:endParaRPr>
          </a:p>
        </p:txBody>
      </p:sp>
      <p:sp>
        <p:nvSpPr>
          <p:cNvPr id="2082" name="Text Box 34"/>
          <p:cNvSpPr txBox="1">
            <a:spLocks noChangeArrowheads="1"/>
          </p:cNvSpPr>
          <p:nvPr/>
        </p:nvSpPr>
        <p:spPr bwMode="auto">
          <a:xfrm>
            <a:off x="1956164" y="476673"/>
            <a:ext cx="817228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GB" altLang="en-US" sz="3200" dirty="0">
                <a:solidFill>
                  <a:srgbClr val="FF0066"/>
                </a:solidFill>
                <a:latin typeface="Segoe UI" panose="020B0502040204020203" pitchFamily="34" charset="0"/>
                <a:cs typeface="Segoe UI" panose="020B0502040204020203" pitchFamily="34" charset="0"/>
              </a:rPr>
              <a:t>CRANE: Making it Better</a:t>
            </a:r>
          </a:p>
        </p:txBody>
      </p:sp>
      <p:sp>
        <p:nvSpPr>
          <p:cNvPr id="2083" name="Text Box 35"/>
          <p:cNvSpPr txBox="1">
            <a:spLocks noChangeArrowheads="1"/>
          </p:cNvSpPr>
          <p:nvPr/>
        </p:nvSpPr>
        <p:spPr bwMode="auto">
          <a:xfrm>
            <a:off x="1956165" y="5279763"/>
            <a:ext cx="384016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800" dirty="0">
                <a:solidFill>
                  <a:srgbClr val="009900"/>
                </a:solidFill>
                <a:latin typeface="Segoe UI" panose="020B0502040204020203" pitchFamily="34" charset="0"/>
                <a:cs typeface="Segoe UI" panose="020B0502040204020203" pitchFamily="34" charset="0"/>
              </a:rPr>
              <a:t>21 January 2026</a:t>
            </a:r>
          </a:p>
        </p:txBody>
      </p:sp>
      <p:sp>
        <p:nvSpPr>
          <p:cNvPr id="2" name="Text Box 34">
            <a:extLst>
              <a:ext uri="{FF2B5EF4-FFF2-40B4-BE49-F238E27FC236}">
                <a16:creationId xmlns:a16="http://schemas.microsoft.com/office/drawing/2014/main" id="{EF4326E2-90EF-BADD-75AA-CDDEE57365C7}"/>
              </a:ext>
            </a:extLst>
          </p:cNvPr>
          <p:cNvSpPr txBox="1">
            <a:spLocks noChangeArrowheads="1"/>
          </p:cNvSpPr>
          <p:nvPr/>
        </p:nvSpPr>
        <p:spPr bwMode="auto">
          <a:xfrm>
            <a:off x="1956164" y="1884607"/>
            <a:ext cx="3431344"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GB" altLang="en-US" sz="2800" dirty="0">
                <a:solidFill>
                  <a:srgbClr val="00B0F0"/>
                </a:solidFill>
                <a:latin typeface="Segoe UI" panose="020B0502040204020203" pitchFamily="34" charset="0"/>
                <a:cs typeface="Segoe UI" panose="020B0502040204020203" pitchFamily="34" charset="0"/>
              </a:rPr>
              <a:t>Diagnosis of cleft palate within 72 hours of birth</a:t>
            </a:r>
          </a:p>
        </p:txBody>
      </p:sp>
      <p:sp>
        <p:nvSpPr>
          <p:cNvPr id="3" name="Text Box 35">
            <a:extLst>
              <a:ext uri="{FF2B5EF4-FFF2-40B4-BE49-F238E27FC236}">
                <a16:creationId xmlns:a16="http://schemas.microsoft.com/office/drawing/2014/main" id="{8B9C9B6C-CEE0-3838-DDAF-4147FF4E7834}"/>
              </a:ext>
            </a:extLst>
          </p:cNvPr>
          <p:cNvSpPr txBox="1">
            <a:spLocks noChangeArrowheads="1"/>
          </p:cNvSpPr>
          <p:nvPr/>
        </p:nvSpPr>
        <p:spPr bwMode="auto">
          <a:xfrm>
            <a:off x="1963866" y="3920739"/>
            <a:ext cx="413213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Aft>
                <a:spcPct val="0"/>
              </a:spcAft>
            </a:pPr>
            <a:r>
              <a:rPr lang="en-GB" altLang="en-US" sz="2000" dirty="0">
                <a:solidFill>
                  <a:srgbClr val="FF8811"/>
                </a:solidFill>
                <a:latin typeface="Segoe UI" panose="020B0502040204020203" pitchFamily="34" charset="0"/>
                <a:cs typeface="Segoe UI" panose="020B0502040204020203" pitchFamily="34" charset="0"/>
              </a:rPr>
              <a:t>Emma Glass – Lead CNS</a:t>
            </a:r>
          </a:p>
          <a:p>
            <a:pPr fontAlgn="base">
              <a:spcAft>
                <a:spcPct val="0"/>
              </a:spcAft>
            </a:pPr>
            <a:r>
              <a:rPr lang="en-GB" altLang="en-US" sz="2000" dirty="0">
                <a:solidFill>
                  <a:srgbClr val="FF8811"/>
                </a:solidFill>
                <a:latin typeface="Segoe UI" panose="020B0502040204020203" pitchFamily="34" charset="0"/>
                <a:cs typeface="Segoe UI" panose="020B0502040204020203" pitchFamily="34" charset="0"/>
              </a:rPr>
              <a:t>Kate le Maréchal – Head of Service</a:t>
            </a:r>
          </a:p>
        </p:txBody>
      </p:sp>
    </p:spTree>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FA201-593D-281C-92D7-82FA2CBAEC48}"/>
              </a:ext>
            </a:extLst>
          </p:cNvPr>
          <p:cNvSpPr>
            <a:spLocks noGrp="1"/>
          </p:cNvSpPr>
          <p:nvPr>
            <p:ph type="title"/>
          </p:nvPr>
        </p:nvSpPr>
        <p:spPr/>
        <p:txBody>
          <a:bodyPr/>
          <a:lstStyle/>
          <a:p>
            <a:r>
              <a:rPr lang="en-GB" dirty="0"/>
              <a:t>2025 Annual Report</a:t>
            </a:r>
          </a:p>
        </p:txBody>
      </p:sp>
      <p:sp>
        <p:nvSpPr>
          <p:cNvPr id="8" name="Content Placeholder 1">
            <a:extLst>
              <a:ext uri="{FF2B5EF4-FFF2-40B4-BE49-F238E27FC236}">
                <a16:creationId xmlns:a16="http://schemas.microsoft.com/office/drawing/2014/main" id="{482F82A4-057F-0A40-A419-85F914A92FE3}"/>
              </a:ext>
            </a:extLst>
          </p:cNvPr>
          <p:cNvSpPr txBox="1">
            <a:spLocks/>
          </p:cNvSpPr>
          <p:nvPr/>
        </p:nvSpPr>
        <p:spPr>
          <a:xfrm>
            <a:off x="83528" y="1618210"/>
            <a:ext cx="4234260" cy="462644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t>Published December 2025</a:t>
            </a:r>
          </a:p>
          <a:p>
            <a:pPr marL="439738" lvl="1" indent="-176213"/>
            <a:r>
              <a:rPr lang="en-GB" sz="2000" dirty="0"/>
              <a:t>Key findings &amp; recommendations</a:t>
            </a:r>
          </a:p>
          <a:p>
            <a:pPr marL="439738" lvl="1" indent="-176213"/>
            <a:r>
              <a:rPr lang="en-GB" sz="2000" dirty="0"/>
              <a:t>Registry information</a:t>
            </a:r>
          </a:p>
          <a:p>
            <a:pPr marL="439738" lvl="1" indent="-176213"/>
            <a:r>
              <a:rPr lang="en-GB" sz="2000" dirty="0"/>
              <a:t>Consent verification</a:t>
            </a:r>
          </a:p>
          <a:p>
            <a:pPr marL="439738" lvl="1" indent="-176213"/>
            <a:r>
              <a:rPr lang="en-GB" sz="2000" dirty="0"/>
              <a:t>5-year outcomes</a:t>
            </a:r>
          </a:p>
          <a:p>
            <a:pPr marL="439738" lvl="1" indent="-176213"/>
            <a:r>
              <a:rPr lang="en-GB" sz="2000" dirty="0"/>
              <a:t>Summary of organisational audit</a:t>
            </a:r>
          </a:p>
          <a:p>
            <a:r>
              <a:rPr lang="en-GB" sz="2200" dirty="0"/>
              <a:t>Infographic</a:t>
            </a:r>
          </a:p>
          <a:p>
            <a:r>
              <a:rPr lang="en-GB" sz="2200" dirty="0"/>
              <a:t>Supplementary tables </a:t>
            </a:r>
          </a:p>
          <a:p>
            <a:r>
              <a:rPr lang="en-GB" sz="2200" dirty="0"/>
              <a:t>Outlier responses</a:t>
            </a:r>
          </a:p>
          <a:p>
            <a:r>
              <a:rPr lang="en-GB" sz="2200" dirty="0"/>
              <a:t>Summary for cleft community</a:t>
            </a:r>
          </a:p>
        </p:txBody>
      </p:sp>
      <p:pic>
        <p:nvPicPr>
          <p:cNvPr id="9" name="Picture 8">
            <a:extLst>
              <a:ext uri="{FF2B5EF4-FFF2-40B4-BE49-F238E27FC236}">
                <a16:creationId xmlns:a16="http://schemas.microsoft.com/office/drawing/2014/main" id="{F36C881A-F030-DC58-6652-EF7A2DD6BA90}"/>
              </a:ext>
            </a:extLst>
          </p:cNvPr>
          <p:cNvPicPr>
            <a:picLocks noChangeAspect="1"/>
          </p:cNvPicPr>
          <p:nvPr/>
        </p:nvPicPr>
        <p:blipFill>
          <a:blip r:embed="rId3"/>
          <a:stretch>
            <a:fillRect/>
          </a:stretch>
        </p:blipFill>
        <p:spPr>
          <a:xfrm>
            <a:off x="8604251" y="1567296"/>
            <a:ext cx="3486150" cy="5176404"/>
          </a:xfrm>
          <a:prstGeom prst="rect">
            <a:avLst/>
          </a:prstGeom>
          <a:ln>
            <a:solidFill>
              <a:schemeClr val="tx1"/>
            </a:solidFill>
          </a:ln>
        </p:spPr>
      </p:pic>
      <p:sp>
        <p:nvSpPr>
          <p:cNvPr id="10" name="AutoShape 2">
            <a:extLst>
              <a:ext uri="{FF2B5EF4-FFF2-40B4-BE49-F238E27FC236}">
                <a16:creationId xmlns:a16="http://schemas.microsoft.com/office/drawing/2014/main" id="{C807AC39-38DD-6ED3-B14E-A83F7FFB0D8A}"/>
              </a:ext>
            </a:extLst>
          </p:cNvPr>
          <p:cNvSpPr>
            <a:spLocks noChangeAspect="1" noChangeArrowheads="1"/>
          </p:cNvSpPr>
          <p:nvPr/>
        </p:nvSpPr>
        <p:spPr bwMode="auto">
          <a:xfrm>
            <a:off x="5943600" y="3276600"/>
            <a:ext cx="2501900" cy="2501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3" name="Picture 12">
            <a:extLst>
              <a:ext uri="{FF2B5EF4-FFF2-40B4-BE49-F238E27FC236}">
                <a16:creationId xmlns:a16="http://schemas.microsoft.com/office/drawing/2014/main" id="{756B140B-FE8C-17FB-2703-795E833BCC34}"/>
              </a:ext>
            </a:extLst>
          </p:cNvPr>
          <p:cNvPicPr>
            <a:picLocks noChangeAspect="1"/>
          </p:cNvPicPr>
          <p:nvPr/>
        </p:nvPicPr>
        <p:blipFill>
          <a:blip r:embed="rId4"/>
          <a:stretch>
            <a:fillRect/>
          </a:stretch>
        </p:blipFill>
        <p:spPr>
          <a:xfrm>
            <a:off x="4312841" y="1566702"/>
            <a:ext cx="4234260" cy="5169152"/>
          </a:xfrm>
          <a:prstGeom prst="rect">
            <a:avLst/>
          </a:prstGeom>
          <a:ln>
            <a:solidFill>
              <a:schemeClr val="tx1"/>
            </a:solidFill>
          </a:ln>
        </p:spPr>
      </p:pic>
    </p:spTree>
    <p:extLst>
      <p:ext uri="{BB962C8B-B14F-4D97-AF65-F5344CB8AC3E}">
        <p14:creationId xmlns:p14="http://schemas.microsoft.com/office/powerpoint/2010/main" val="240464507"/>
      </p:ext>
    </p:extLst>
  </p:cSld>
  <p:clrMapOvr>
    <a:masterClrMapping/>
  </p:clrMapOvr>
  <p:transition spd="slow">
    <p:cove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able with numbers and text&#10;&#10;AI-generated content may be incorrect.">
            <a:extLst>
              <a:ext uri="{FF2B5EF4-FFF2-40B4-BE49-F238E27FC236}">
                <a16:creationId xmlns:a16="http://schemas.microsoft.com/office/drawing/2014/main" id="{3B886D21-9B64-6E36-86CA-B84A146DEFF7}"/>
              </a:ext>
            </a:extLst>
          </p:cNvPr>
          <p:cNvPicPr>
            <a:picLocks noChangeAspect="1"/>
          </p:cNvPicPr>
          <p:nvPr/>
        </p:nvPicPr>
        <p:blipFill>
          <a:blip r:embed="rId3"/>
          <a:stretch>
            <a:fillRect/>
          </a:stretch>
        </p:blipFill>
        <p:spPr>
          <a:xfrm>
            <a:off x="1919536" y="980728"/>
            <a:ext cx="8352928" cy="4196108"/>
          </a:xfrm>
          <a:prstGeom prst="rect">
            <a:avLst/>
          </a:prstGeom>
        </p:spPr>
      </p:pic>
      <p:sp>
        <p:nvSpPr>
          <p:cNvPr id="5" name="TextBox 4">
            <a:extLst>
              <a:ext uri="{FF2B5EF4-FFF2-40B4-BE49-F238E27FC236}">
                <a16:creationId xmlns:a16="http://schemas.microsoft.com/office/drawing/2014/main" id="{FF32B39A-2741-584D-F18D-D454A98E273B}"/>
              </a:ext>
            </a:extLst>
          </p:cNvPr>
          <p:cNvSpPr txBox="1"/>
          <p:nvPr/>
        </p:nvSpPr>
        <p:spPr>
          <a:xfrm>
            <a:off x="1775520" y="260648"/>
            <a:ext cx="8640960" cy="523220"/>
          </a:xfrm>
          <a:prstGeom prst="rect">
            <a:avLst/>
          </a:prstGeom>
          <a:noFill/>
        </p:spPr>
        <p:txBody>
          <a:bodyPr wrap="square">
            <a:spAutoFit/>
          </a:bodyPr>
          <a:lstStyle/>
          <a:p>
            <a:pPr algn="ctr" fontAlgn="base">
              <a:spcBef>
                <a:spcPct val="0"/>
              </a:spcBef>
              <a:spcAft>
                <a:spcPct val="0"/>
              </a:spcAft>
            </a:pPr>
            <a:r>
              <a:rPr lang="en-GB" sz="1400" dirty="0">
                <a:solidFill>
                  <a:srgbClr val="333399"/>
                </a:solidFill>
                <a:latin typeface="Segoe UI" panose="020B0502040204020203" pitchFamily="34" charset="0"/>
                <a:cs typeface="Segoe UI" panose="020B0502040204020203" pitchFamily="34" charset="0"/>
              </a:rPr>
              <a:t>Table 1 of 2: Number of CRANE-registered* children born with a cleft palate alone (CPO) in 2022-2024, according to diagnosis time and Cleft Service (Excludes babies born &lt;34 weeks' gestation)</a:t>
            </a:r>
          </a:p>
        </p:txBody>
      </p:sp>
      <p:sp>
        <p:nvSpPr>
          <p:cNvPr id="6" name="Rectangle: Rounded Corners 5">
            <a:extLst>
              <a:ext uri="{FF2B5EF4-FFF2-40B4-BE49-F238E27FC236}">
                <a16:creationId xmlns:a16="http://schemas.microsoft.com/office/drawing/2014/main" id="{0AED6319-BA8F-C489-0C25-8C1F77A5CF1A}"/>
              </a:ext>
            </a:extLst>
          </p:cNvPr>
          <p:cNvSpPr/>
          <p:nvPr/>
        </p:nvSpPr>
        <p:spPr>
          <a:xfrm>
            <a:off x="1847528" y="4077072"/>
            <a:ext cx="8496944" cy="216024"/>
          </a:xfrm>
          <a:prstGeom prst="roundRect">
            <a:avLst/>
          </a:prstGeom>
          <a:solidFill>
            <a:srgbClr val="FF0000">
              <a:alpha val="25098"/>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dirty="0">
              <a:solidFill>
                <a:srgbClr val="FFFFFF"/>
              </a:solidFill>
              <a:latin typeface="Calibri" panose="020F0502020204030204"/>
            </a:endParaRPr>
          </a:p>
        </p:txBody>
      </p:sp>
    </p:spTree>
    <p:extLst>
      <p:ext uri="{BB962C8B-B14F-4D97-AF65-F5344CB8AC3E}">
        <p14:creationId xmlns:p14="http://schemas.microsoft.com/office/powerpoint/2010/main" val="57341441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00F6E793-A624-17F9-9937-E10FC4FAFD62}"/>
              </a:ext>
            </a:extLst>
          </p:cNvPr>
          <p:cNvPicPr>
            <a:picLocks noChangeAspect="1"/>
          </p:cNvPicPr>
          <p:nvPr/>
        </p:nvPicPr>
        <p:blipFill>
          <a:blip r:embed="rId2"/>
          <a:stretch>
            <a:fillRect/>
          </a:stretch>
        </p:blipFill>
        <p:spPr>
          <a:xfrm>
            <a:off x="3454041" y="116633"/>
            <a:ext cx="5283918" cy="5758563"/>
          </a:xfrm>
          <a:prstGeom prst="rect">
            <a:avLst/>
          </a:prstGeom>
        </p:spPr>
      </p:pic>
      <p:sp>
        <p:nvSpPr>
          <p:cNvPr id="4" name="Free-form: Shape 3">
            <a:extLst>
              <a:ext uri="{FF2B5EF4-FFF2-40B4-BE49-F238E27FC236}">
                <a16:creationId xmlns:a16="http://schemas.microsoft.com/office/drawing/2014/main" id="{AE57969B-450F-4365-856A-724E55F73BD5}"/>
              </a:ext>
            </a:extLst>
          </p:cNvPr>
          <p:cNvSpPr/>
          <p:nvPr/>
        </p:nvSpPr>
        <p:spPr>
          <a:xfrm>
            <a:off x="7186374" y="2617941"/>
            <a:ext cx="862543" cy="267221"/>
          </a:xfrm>
          <a:custGeom>
            <a:avLst/>
            <a:gdLst>
              <a:gd name="csX0" fmla="*/ 412750 w 862543"/>
              <a:gd name="csY0" fmla="*/ 12526 h 267221"/>
              <a:gd name="csX1" fmla="*/ 49495 w 862543"/>
              <a:gd name="csY1" fmla="*/ 37578 h 267221"/>
              <a:gd name="csX2" fmla="*/ 36969 w 862543"/>
              <a:gd name="csY2" fmla="*/ 250520 h 267221"/>
              <a:gd name="csX3" fmla="*/ 362646 w 862543"/>
              <a:gd name="csY3" fmla="*/ 250520 h 267221"/>
              <a:gd name="csX4" fmla="*/ 838635 w 862543"/>
              <a:gd name="csY4" fmla="*/ 250520 h 267221"/>
              <a:gd name="csX5" fmla="*/ 750953 w 862543"/>
              <a:gd name="csY5" fmla="*/ 25052 h 267221"/>
              <a:gd name="csX6" fmla="*/ 400224 w 862543"/>
              <a:gd name="csY6" fmla="*/ 62630 h 267221"/>
              <a:gd name="csX7" fmla="*/ 237386 w 862543"/>
              <a:gd name="csY7" fmla="*/ 0 h 26722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862543" h="267221" extrusionOk="0">
                <a:moveTo>
                  <a:pt x="412750" y="12526"/>
                </a:moveTo>
                <a:cubicBezTo>
                  <a:pt x="261973" y="-4581"/>
                  <a:pt x="109759" y="-7502"/>
                  <a:pt x="49495" y="37578"/>
                </a:cubicBezTo>
                <a:cubicBezTo>
                  <a:pt x="-24232" y="73226"/>
                  <a:pt x="-12060" y="216161"/>
                  <a:pt x="36969" y="250520"/>
                </a:cubicBezTo>
                <a:cubicBezTo>
                  <a:pt x="89161" y="286011"/>
                  <a:pt x="362646" y="250520"/>
                  <a:pt x="362646" y="250520"/>
                </a:cubicBezTo>
                <a:cubicBezTo>
                  <a:pt x="488694" y="246830"/>
                  <a:pt x="769717" y="299193"/>
                  <a:pt x="838635" y="250520"/>
                </a:cubicBezTo>
                <a:cubicBezTo>
                  <a:pt x="922203" y="206447"/>
                  <a:pt x="829234" y="66380"/>
                  <a:pt x="750953" y="25052"/>
                </a:cubicBezTo>
                <a:cubicBezTo>
                  <a:pt x="662502" y="6415"/>
                  <a:pt x="483189" y="85127"/>
                  <a:pt x="400224" y="62630"/>
                </a:cubicBezTo>
                <a:cubicBezTo>
                  <a:pt x="319587" y="58790"/>
                  <a:pt x="268424" y="30080"/>
                  <a:pt x="237386" y="0"/>
                </a:cubicBezTo>
              </a:path>
            </a:pathLst>
          </a:custGeom>
          <a:noFill/>
          <a:ln w="28575">
            <a:solidFill>
              <a:srgbClr val="FF3399"/>
            </a:solidFill>
            <a:extLst>
              <a:ext uri="{C807C97D-BFC1-408E-A445-0C87EB9F89A2}">
                <ask:lineSketchStyleProps xmlns:ask="http://schemas.microsoft.com/office/drawing/2018/sketchyshapes" sd="823318213">
                  <a:custGeom>
                    <a:avLst/>
                    <a:gdLst>
                      <a:gd name="csX0" fmla="*/ 412750 w 862543"/>
                      <a:gd name="csY0" fmla="*/ 12526 h 267221"/>
                      <a:gd name="csX1" fmla="*/ 49495 w 862543"/>
                      <a:gd name="csY1" fmla="*/ 37578 h 267221"/>
                      <a:gd name="csX2" fmla="*/ 36969 w 862543"/>
                      <a:gd name="csY2" fmla="*/ 250520 h 267221"/>
                      <a:gd name="csX3" fmla="*/ 362646 w 862543"/>
                      <a:gd name="csY3" fmla="*/ 250520 h 267221"/>
                      <a:gd name="csX4" fmla="*/ 838635 w 862543"/>
                      <a:gd name="csY4" fmla="*/ 250520 h 267221"/>
                      <a:gd name="csX5" fmla="*/ 750953 w 862543"/>
                      <a:gd name="csY5" fmla="*/ 25052 h 267221"/>
                      <a:gd name="csX6" fmla="*/ 400224 w 862543"/>
                      <a:gd name="csY6" fmla="*/ 62630 h 267221"/>
                      <a:gd name="csX7" fmla="*/ 237386 w 862543"/>
                      <a:gd name="csY7" fmla="*/ 0 h 26722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862543" h="267221">
                        <a:moveTo>
                          <a:pt x="412750" y="12526"/>
                        </a:moveTo>
                        <a:cubicBezTo>
                          <a:pt x="262437" y="5219"/>
                          <a:pt x="112125" y="-2088"/>
                          <a:pt x="49495" y="37578"/>
                        </a:cubicBezTo>
                        <a:cubicBezTo>
                          <a:pt x="-13135" y="77244"/>
                          <a:pt x="-15223" y="215030"/>
                          <a:pt x="36969" y="250520"/>
                        </a:cubicBezTo>
                        <a:cubicBezTo>
                          <a:pt x="89161" y="286010"/>
                          <a:pt x="362646" y="250520"/>
                          <a:pt x="362646" y="250520"/>
                        </a:cubicBezTo>
                        <a:cubicBezTo>
                          <a:pt x="496257" y="250520"/>
                          <a:pt x="773917" y="288098"/>
                          <a:pt x="838635" y="250520"/>
                        </a:cubicBezTo>
                        <a:cubicBezTo>
                          <a:pt x="903353" y="212942"/>
                          <a:pt x="824021" y="56367"/>
                          <a:pt x="750953" y="25052"/>
                        </a:cubicBezTo>
                        <a:cubicBezTo>
                          <a:pt x="677885" y="-6263"/>
                          <a:pt x="485819" y="66805"/>
                          <a:pt x="400224" y="62630"/>
                        </a:cubicBezTo>
                        <a:cubicBezTo>
                          <a:pt x="314629" y="58455"/>
                          <a:pt x="276007" y="29227"/>
                          <a:pt x="237386" y="0"/>
                        </a:cubicBezTo>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latin typeface="Calibri" panose="020F0502020204030204"/>
            </a:endParaRPr>
          </a:p>
        </p:txBody>
      </p:sp>
    </p:spTree>
    <p:extLst>
      <p:ext uri="{BB962C8B-B14F-4D97-AF65-F5344CB8AC3E}">
        <p14:creationId xmlns:p14="http://schemas.microsoft.com/office/powerpoint/2010/main" val="159654880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5CCF9-77FF-08CB-BEE7-79865DB7C7C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AD0E480-CE82-68F7-3FB1-83EF581DFDFE}"/>
              </a:ext>
            </a:extLst>
          </p:cNvPr>
          <p:cNvPicPr>
            <a:picLocks noChangeAspect="1"/>
          </p:cNvPicPr>
          <p:nvPr/>
        </p:nvPicPr>
        <p:blipFill>
          <a:blip r:embed="rId3"/>
          <a:stretch>
            <a:fillRect/>
          </a:stretch>
        </p:blipFill>
        <p:spPr>
          <a:xfrm rot="1018950">
            <a:off x="8017237" y="-314332"/>
            <a:ext cx="2160311" cy="2160311"/>
          </a:xfrm>
          <a:prstGeom prst="rect">
            <a:avLst/>
          </a:prstGeom>
        </p:spPr>
      </p:pic>
      <p:sp>
        <p:nvSpPr>
          <p:cNvPr id="8" name="TextBox 7">
            <a:extLst>
              <a:ext uri="{FF2B5EF4-FFF2-40B4-BE49-F238E27FC236}">
                <a16:creationId xmlns:a16="http://schemas.microsoft.com/office/drawing/2014/main" id="{EAEFEB6E-DB33-41B5-1503-3A70C63E19BC}"/>
              </a:ext>
            </a:extLst>
          </p:cNvPr>
          <p:cNvSpPr txBox="1"/>
          <p:nvPr/>
        </p:nvSpPr>
        <p:spPr>
          <a:xfrm>
            <a:off x="1746062" y="1340769"/>
            <a:ext cx="8699877" cy="4524315"/>
          </a:xfrm>
          <a:prstGeom prst="rect">
            <a:avLst/>
          </a:prstGeom>
          <a:noFill/>
        </p:spPr>
        <p:txBody>
          <a:bodyPr wrap="square">
            <a:spAutoFit/>
          </a:bodyPr>
          <a:lstStyle/>
          <a:p>
            <a:pPr marL="342900" indent="-342900" fontAlgn="base">
              <a:spcBef>
                <a:spcPct val="0"/>
              </a:spcBef>
              <a:spcAft>
                <a:spcPct val="0"/>
              </a:spcAft>
              <a:buFont typeface="+mj-lt"/>
              <a:buAutoNum type="arabicPeriod"/>
            </a:pPr>
            <a:r>
              <a:rPr lang="en-GB" b="1" dirty="0">
                <a:solidFill>
                  <a:srgbClr val="333399"/>
                </a:solidFill>
                <a:latin typeface="Segoe UI" panose="020B0502040204020203" pitchFamily="34" charset="0"/>
                <a:cs typeface="Segoe UI" panose="020B0502040204020203" pitchFamily="34" charset="0"/>
              </a:rPr>
              <a:t>Cleft is “on the radar” across our patch</a:t>
            </a:r>
            <a:br>
              <a:rPr lang="en-GB" dirty="0">
                <a:solidFill>
                  <a:srgbClr val="333399"/>
                </a:solidFill>
                <a:latin typeface="Segoe UI" panose="020B0502040204020203" pitchFamily="34" charset="0"/>
                <a:cs typeface="Segoe UI" panose="020B0502040204020203" pitchFamily="34" charset="0"/>
              </a:rPr>
            </a:br>
            <a:r>
              <a:rPr lang="en-GB" dirty="0">
                <a:solidFill>
                  <a:srgbClr val="333399"/>
                </a:solidFill>
                <a:latin typeface="Segoe UI" panose="020B0502040204020203" pitchFamily="34" charset="0"/>
                <a:cs typeface="Segoe UI" panose="020B0502040204020203" pitchFamily="34" charset="0"/>
              </a:rPr>
              <a:t>Strong, longstanding relationships with maternity, foetal medicine and neonatal teams mean that cleft is actively looked for and flagged early. Staff know who we are and how to reach us.</a:t>
            </a:r>
          </a:p>
          <a:p>
            <a:pPr marL="342900" indent="-342900" fontAlgn="base">
              <a:spcBef>
                <a:spcPct val="0"/>
              </a:spcBef>
              <a:spcAft>
                <a:spcPct val="0"/>
              </a:spcAft>
              <a:buFont typeface="+mj-lt"/>
              <a:buAutoNum type="arabicPeriod"/>
            </a:pPr>
            <a:endParaRPr lang="en-GB" dirty="0">
              <a:solidFill>
                <a:srgbClr val="333399"/>
              </a:solidFill>
              <a:latin typeface="Segoe UI" panose="020B0502040204020203" pitchFamily="34" charset="0"/>
              <a:cs typeface="Segoe UI" panose="020B0502040204020203" pitchFamily="34" charset="0"/>
            </a:endParaRPr>
          </a:p>
          <a:p>
            <a:pPr marL="342900" indent="-342900" fontAlgn="base">
              <a:spcBef>
                <a:spcPct val="0"/>
              </a:spcBef>
              <a:spcAft>
                <a:spcPct val="0"/>
              </a:spcAft>
              <a:buFont typeface="+mj-lt"/>
              <a:buAutoNum type="arabicPeriod"/>
            </a:pPr>
            <a:r>
              <a:rPr lang="en-GB" b="1" dirty="0">
                <a:solidFill>
                  <a:srgbClr val="333399"/>
                </a:solidFill>
                <a:latin typeface="Segoe UI" panose="020B0502040204020203" pitchFamily="34" charset="0"/>
                <a:cs typeface="Segoe UI" panose="020B0502040204020203" pitchFamily="34" charset="0"/>
              </a:rPr>
              <a:t>Routine reinforcement of palate examination skills</a:t>
            </a:r>
            <a:br>
              <a:rPr lang="en-GB" dirty="0">
                <a:solidFill>
                  <a:srgbClr val="333399"/>
                </a:solidFill>
                <a:latin typeface="Segoe UI" panose="020B0502040204020203" pitchFamily="34" charset="0"/>
                <a:cs typeface="Segoe UI" panose="020B0502040204020203" pitchFamily="34" charset="0"/>
              </a:rPr>
            </a:br>
            <a:r>
              <a:rPr lang="en-GB" dirty="0">
                <a:solidFill>
                  <a:srgbClr val="333399"/>
                </a:solidFill>
                <a:latin typeface="Segoe UI" panose="020B0502040204020203" pitchFamily="34" charset="0"/>
                <a:cs typeface="Segoe UI" panose="020B0502040204020203" pitchFamily="34" charset="0"/>
              </a:rPr>
              <a:t>We invest in refresher training for midwives and neonatal staff, particularly around confident examination of the palate. This includes:</a:t>
            </a:r>
          </a:p>
          <a:p>
            <a:pPr marL="742950" lvl="1" indent="-285750" fontAlgn="base">
              <a:spcBef>
                <a:spcPct val="0"/>
              </a:spcBef>
              <a:spcAft>
                <a:spcPct val="0"/>
              </a:spcAft>
              <a:buFont typeface="Arial" panose="020B0604020202020204" pitchFamily="34" charset="0"/>
              <a:buChar char="•"/>
            </a:pPr>
            <a:r>
              <a:rPr lang="en-GB" dirty="0">
                <a:solidFill>
                  <a:srgbClr val="333399"/>
                </a:solidFill>
                <a:latin typeface="Segoe UI" panose="020B0502040204020203" pitchFamily="34" charset="0"/>
                <a:cs typeface="Segoe UI" panose="020B0502040204020203" pitchFamily="34" charset="0"/>
              </a:rPr>
              <a:t>targeted teaching following any “missed baby”</a:t>
            </a:r>
          </a:p>
          <a:p>
            <a:pPr marL="742950" lvl="1" indent="-285750" fontAlgn="base">
              <a:spcBef>
                <a:spcPct val="0"/>
              </a:spcBef>
              <a:spcAft>
                <a:spcPct val="0"/>
              </a:spcAft>
              <a:buFont typeface="Arial" panose="020B0604020202020204" pitchFamily="34" charset="0"/>
              <a:buChar char="•"/>
            </a:pPr>
            <a:r>
              <a:rPr lang="en-GB" dirty="0">
                <a:solidFill>
                  <a:srgbClr val="333399"/>
                </a:solidFill>
                <a:latin typeface="Segoe UI" panose="020B0502040204020203" pitchFamily="34" charset="0"/>
                <a:cs typeface="Segoe UI" panose="020B0502040204020203" pitchFamily="34" charset="0"/>
              </a:rPr>
              <a:t>visual prompts (posters, cards) </a:t>
            </a:r>
          </a:p>
          <a:p>
            <a:pPr marL="742950" lvl="1" indent="-285750" fontAlgn="base">
              <a:spcBef>
                <a:spcPct val="0"/>
              </a:spcBef>
              <a:spcAft>
                <a:spcPct val="0"/>
              </a:spcAft>
              <a:buFont typeface="Arial" panose="020B0604020202020204" pitchFamily="34" charset="0"/>
              <a:buChar char="•"/>
            </a:pPr>
            <a:r>
              <a:rPr lang="en-GB" dirty="0">
                <a:solidFill>
                  <a:srgbClr val="333399"/>
                </a:solidFill>
                <a:latin typeface="Segoe UI" panose="020B0502040204020203" pitchFamily="34" charset="0"/>
                <a:cs typeface="Segoe UI" panose="020B0502040204020203" pitchFamily="34" charset="0"/>
              </a:rPr>
              <a:t>embedding palate examination into newborn documentation and proformas</a:t>
            </a:r>
          </a:p>
          <a:p>
            <a:pPr lvl="1" fontAlgn="base">
              <a:spcBef>
                <a:spcPct val="0"/>
              </a:spcBef>
              <a:spcAft>
                <a:spcPct val="0"/>
              </a:spcAft>
            </a:pPr>
            <a:endParaRPr lang="en-GB" dirty="0">
              <a:solidFill>
                <a:srgbClr val="333399"/>
              </a:solidFill>
              <a:latin typeface="Segoe UI" panose="020B0502040204020203" pitchFamily="34" charset="0"/>
              <a:cs typeface="Segoe UI" panose="020B0502040204020203" pitchFamily="34" charset="0"/>
            </a:endParaRPr>
          </a:p>
          <a:p>
            <a:pPr marL="342900" indent="-342900" fontAlgn="base">
              <a:spcBef>
                <a:spcPct val="0"/>
              </a:spcBef>
              <a:spcAft>
                <a:spcPct val="0"/>
              </a:spcAft>
              <a:buFont typeface="+mj-lt"/>
              <a:buAutoNum type="arabicPeriod"/>
            </a:pPr>
            <a:r>
              <a:rPr lang="en-GB" b="1" dirty="0">
                <a:solidFill>
                  <a:srgbClr val="333399"/>
                </a:solidFill>
                <a:latin typeface="Segoe UI" panose="020B0502040204020203" pitchFamily="34" charset="0"/>
                <a:cs typeface="Segoe UI" panose="020B0502040204020203" pitchFamily="34" charset="0"/>
              </a:rPr>
              <a:t>Low-threshold referral culture</a:t>
            </a:r>
            <a:br>
              <a:rPr lang="en-GB" dirty="0">
                <a:solidFill>
                  <a:srgbClr val="333399"/>
                </a:solidFill>
                <a:latin typeface="Segoe UI" panose="020B0502040204020203" pitchFamily="34" charset="0"/>
                <a:cs typeface="Segoe UI" panose="020B0502040204020203" pitchFamily="34" charset="0"/>
              </a:rPr>
            </a:br>
            <a:r>
              <a:rPr lang="en-GB" dirty="0">
                <a:solidFill>
                  <a:srgbClr val="333399"/>
                </a:solidFill>
                <a:latin typeface="Segoe UI" panose="020B0502040204020203" pitchFamily="34" charset="0"/>
                <a:cs typeface="Segoe UI" panose="020B0502040204020203" pitchFamily="34" charset="0"/>
              </a:rPr>
              <a:t>Our message is simple: </a:t>
            </a:r>
            <a:r>
              <a:rPr lang="en-GB" i="1" dirty="0">
                <a:solidFill>
                  <a:srgbClr val="333399"/>
                </a:solidFill>
                <a:latin typeface="Segoe UI" panose="020B0502040204020203" pitchFamily="34" charset="0"/>
                <a:cs typeface="Segoe UI" panose="020B0502040204020203" pitchFamily="34" charset="0"/>
              </a:rPr>
              <a:t>if in doubt, refer</a:t>
            </a:r>
            <a:r>
              <a:rPr lang="en-GB" dirty="0">
                <a:solidFill>
                  <a:srgbClr val="333399"/>
                </a:solidFill>
                <a:latin typeface="Segoe UI" panose="020B0502040204020203" pitchFamily="34" charset="0"/>
                <a:cs typeface="Segoe UI" panose="020B0502040204020203" pitchFamily="34" charset="0"/>
              </a:rPr>
              <a:t>.</a:t>
            </a:r>
            <a:br>
              <a:rPr lang="en-GB" dirty="0">
                <a:solidFill>
                  <a:srgbClr val="333399"/>
                </a:solidFill>
                <a:latin typeface="Segoe UI" panose="020B0502040204020203" pitchFamily="34" charset="0"/>
                <a:cs typeface="Segoe UI" panose="020B0502040204020203" pitchFamily="34" charset="0"/>
              </a:rPr>
            </a:br>
            <a:r>
              <a:rPr lang="en-GB" dirty="0">
                <a:solidFill>
                  <a:srgbClr val="333399"/>
                </a:solidFill>
                <a:latin typeface="Segoe UI" panose="020B0502040204020203" pitchFamily="34" charset="0"/>
                <a:cs typeface="Segoe UI" panose="020B0502040204020203" pitchFamily="34" charset="0"/>
              </a:rPr>
              <a:t>Enquiries are welcomed and never criticised or “bounced”, which reduces hesitation and delay.</a:t>
            </a:r>
          </a:p>
        </p:txBody>
      </p:sp>
      <p:sp>
        <p:nvSpPr>
          <p:cNvPr id="2" name="Text Box 34">
            <a:extLst>
              <a:ext uri="{FF2B5EF4-FFF2-40B4-BE49-F238E27FC236}">
                <a16:creationId xmlns:a16="http://schemas.microsoft.com/office/drawing/2014/main" id="{08FE636C-1729-A4D2-1E94-CFA8E2EA81E7}"/>
              </a:ext>
            </a:extLst>
          </p:cNvPr>
          <p:cNvSpPr txBox="1">
            <a:spLocks noChangeArrowheads="1"/>
          </p:cNvSpPr>
          <p:nvPr/>
        </p:nvSpPr>
        <p:spPr bwMode="auto">
          <a:xfrm>
            <a:off x="1631505" y="304159"/>
            <a:ext cx="708446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GB" altLang="en-US" sz="2400" dirty="0">
                <a:solidFill>
                  <a:srgbClr val="00B0F0"/>
                </a:solidFill>
                <a:latin typeface="Segoe UI" panose="020B0502040204020203" pitchFamily="34" charset="0"/>
                <a:cs typeface="Segoe UI" panose="020B0502040204020203" pitchFamily="34" charset="0"/>
              </a:rPr>
              <a:t>Diagnosis of cleft palate within 72 hours of birth</a:t>
            </a:r>
          </a:p>
        </p:txBody>
      </p:sp>
    </p:spTree>
    <p:extLst>
      <p:ext uri="{BB962C8B-B14F-4D97-AF65-F5344CB8AC3E}">
        <p14:creationId xmlns:p14="http://schemas.microsoft.com/office/powerpoint/2010/main" val="2875368863"/>
      </p:ext>
    </p:extLst>
  </p:cSld>
  <p:clrMapOvr>
    <a:masterClrMapping/>
  </p:clrMapOvr>
  <p:transition spd="slow">
    <p:cove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8462C-0613-846C-6FF6-36C91FAABF7E}"/>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8F3F1C16-F7AD-3A75-332C-F30169FE1A80}"/>
              </a:ext>
            </a:extLst>
          </p:cNvPr>
          <p:cNvPicPr>
            <a:picLocks noChangeAspect="1"/>
          </p:cNvPicPr>
          <p:nvPr/>
        </p:nvPicPr>
        <p:blipFill>
          <a:blip r:embed="rId3"/>
          <a:stretch>
            <a:fillRect/>
          </a:stretch>
        </p:blipFill>
        <p:spPr>
          <a:xfrm rot="1018950">
            <a:off x="8340641" y="-42842"/>
            <a:ext cx="2193982" cy="2193982"/>
          </a:xfrm>
          <a:prstGeom prst="rect">
            <a:avLst/>
          </a:prstGeom>
        </p:spPr>
      </p:pic>
      <p:sp>
        <p:nvSpPr>
          <p:cNvPr id="8" name="TextBox 7">
            <a:extLst>
              <a:ext uri="{FF2B5EF4-FFF2-40B4-BE49-F238E27FC236}">
                <a16:creationId xmlns:a16="http://schemas.microsoft.com/office/drawing/2014/main" id="{EA4B7FFD-6CEB-A6CB-3C53-C445747FDDA0}"/>
              </a:ext>
            </a:extLst>
          </p:cNvPr>
          <p:cNvSpPr txBox="1"/>
          <p:nvPr/>
        </p:nvSpPr>
        <p:spPr>
          <a:xfrm>
            <a:off x="1883532" y="2060849"/>
            <a:ext cx="8424936" cy="2585323"/>
          </a:xfrm>
          <a:prstGeom prst="rect">
            <a:avLst/>
          </a:prstGeom>
          <a:noFill/>
        </p:spPr>
        <p:txBody>
          <a:bodyPr wrap="square">
            <a:spAutoFit/>
          </a:bodyPr>
          <a:lstStyle/>
          <a:p>
            <a:pPr marL="342900" indent="-342900" fontAlgn="base">
              <a:spcBef>
                <a:spcPct val="0"/>
              </a:spcBef>
              <a:spcAft>
                <a:spcPct val="0"/>
              </a:spcAft>
              <a:buFont typeface="+mj-lt"/>
              <a:buAutoNum type="arabicPeriod" startAt="4"/>
            </a:pPr>
            <a:r>
              <a:rPr lang="en-GB" b="1" dirty="0">
                <a:solidFill>
                  <a:srgbClr val="333399"/>
                </a:solidFill>
                <a:latin typeface="Segoe UI" panose="020B0502040204020203" pitchFamily="34" charset="0"/>
                <a:cs typeface="Segoe UI" panose="020B0502040204020203" pitchFamily="34" charset="0"/>
              </a:rPr>
              <a:t>Systems that support rapid confirmation and recording</a:t>
            </a:r>
            <a:br>
              <a:rPr lang="en-GB" dirty="0">
                <a:solidFill>
                  <a:srgbClr val="333399"/>
                </a:solidFill>
                <a:latin typeface="Segoe UI" panose="020B0502040204020203" pitchFamily="34" charset="0"/>
                <a:cs typeface="Segoe UI" panose="020B0502040204020203" pitchFamily="34" charset="0"/>
              </a:rPr>
            </a:br>
            <a:r>
              <a:rPr lang="en-GB" dirty="0">
                <a:solidFill>
                  <a:srgbClr val="333399"/>
                </a:solidFill>
                <a:latin typeface="Segoe UI" panose="020B0502040204020203" pitchFamily="34" charset="0"/>
                <a:cs typeface="Segoe UI" panose="020B0502040204020203" pitchFamily="34" charset="0"/>
              </a:rPr>
              <a:t>Once a baby is flagged, our pathways enable timely specialist assessment and prompt CRANE entry.</a:t>
            </a:r>
            <a:br>
              <a:rPr lang="en-GB" dirty="0">
                <a:solidFill>
                  <a:srgbClr val="333399"/>
                </a:solidFill>
                <a:latin typeface="Segoe UI" panose="020B0502040204020203" pitchFamily="34" charset="0"/>
                <a:cs typeface="Segoe UI" panose="020B0502040204020203" pitchFamily="34" charset="0"/>
              </a:rPr>
            </a:br>
            <a:r>
              <a:rPr lang="en-GB" dirty="0">
                <a:solidFill>
                  <a:srgbClr val="333399"/>
                </a:solidFill>
                <a:latin typeface="Segoe UI" panose="020B0502040204020203" pitchFamily="34" charset="0"/>
                <a:cs typeface="Segoe UI" panose="020B0502040204020203" pitchFamily="34" charset="0"/>
              </a:rPr>
              <a:t>Good data capture both reflects – and reinforces – timely diagnosis.</a:t>
            </a:r>
          </a:p>
          <a:p>
            <a:pPr marL="342900" indent="-342900" fontAlgn="base">
              <a:spcBef>
                <a:spcPct val="0"/>
              </a:spcBef>
              <a:spcAft>
                <a:spcPct val="0"/>
              </a:spcAft>
              <a:buFont typeface="+mj-lt"/>
              <a:buAutoNum type="arabicPeriod" startAt="4"/>
            </a:pPr>
            <a:endParaRPr lang="en-GB" dirty="0">
              <a:solidFill>
                <a:srgbClr val="333399"/>
              </a:solidFill>
              <a:latin typeface="Segoe UI" panose="020B0502040204020203" pitchFamily="34" charset="0"/>
              <a:cs typeface="Segoe UI" panose="020B0502040204020203" pitchFamily="34" charset="0"/>
            </a:endParaRPr>
          </a:p>
          <a:p>
            <a:pPr marL="342900" indent="-342900" fontAlgn="base">
              <a:spcBef>
                <a:spcPct val="0"/>
              </a:spcBef>
              <a:spcAft>
                <a:spcPct val="0"/>
              </a:spcAft>
              <a:buFont typeface="+mj-lt"/>
              <a:buAutoNum type="arabicPeriod" startAt="5"/>
            </a:pPr>
            <a:r>
              <a:rPr lang="en-GB" b="1" dirty="0">
                <a:solidFill>
                  <a:srgbClr val="333399"/>
                </a:solidFill>
                <a:latin typeface="Segoe UI" panose="020B0502040204020203" pitchFamily="34" charset="0"/>
                <a:cs typeface="Segoe UI" panose="020B0502040204020203" pitchFamily="34" charset="0"/>
              </a:rPr>
              <a:t>Crucially: a CNS service that works weekends</a:t>
            </a:r>
            <a:br>
              <a:rPr lang="en-GB" dirty="0">
                <a:solidFill>
                  <a:srgbClr val="333399"/>
                </a:solidFill>
                <a:latin typeface="Segoe UI" panose="020B0502040204020203" pitchFamily="34" charset="0"/>
                <a:cs typeface="Segoe UI" panose="020B0502040204020203" pitchFamily="34" charset="0"/>
              </a:rPr>
            </a:br>
            <a:r>
              <a:rPr lang="en-GB" dirty="0">
                <a:solidFill>
                  <a:srgbClr val="333399"/>
                </a:solidFill>
                <a:latin typeface="Segoe UI" panose="020B0502040204020203" pitchFamily="34" charset="0"/>
                <a:cs typeface="Segoe UI" panose="020B0502040204020203" pitchFamily="34" charset="0"/>
              </a:rPr>
              <a:t>Babies born or identified on a Friday do not have to wait until Monday.</a:t>
            </a:r>
            <a:br>
              <a:rPr lang="en-GB" dirty="0">
                <a:solidFill>
                  <a:srgbClr val="333399"/>
                </a:solidFill>
                <a:latin typeface="Segoe UI" panose="020B0502040204020203" pitchFamily="34" charset="0"/>
                <a:cs typeface="Segoe UI" panose="020B0502040204020203" pitchFamily="34" charset="0"/>
              </a:rPr>
            </a:br>
            <a:r>
              <a:rPr lang="en-GB" dirty="0">
                <a:solidFill>
                  <a:srgbClr val="333399"/>
                </a:solidFill>
                <a:latin typeface="Segoe UI" panose="020B0502040204020203" pitchFamily="34" charset="0"/>
                <a:cs typeface="Segoe UI" panose="020B0502040204020203" pitchFamily="34" charset="0"/>
              </a:rPr>
              <a:t>Weekend CNS cover means that suspected cleft palate can be assessed, confirmed and recorded within the 72-hour window.</a:t>
            </a:r>
          </a:p>
        </p:txBody>
      </p:sp>
      <p:sp>
        <p:nvSpPr>
          <p:cNvPr id="2" name="Text Box 34">
            <a:extLst>
              <a:ext uri="{FF2B5EF4-FFF2-40B4-BE49-F238E27FC236}">
                <a16:creationId xmlns:a16="http://schemas.microsoft.com/office/drawing/2014/main" id="{8E05D984-63FD-C1B8-E8F9-2C77491573F7}"/>
              </a:ext>
            </a:extLst>
          </p:cNvPr>
          <p:cNvSpPr txBox="1">
            <a:spLocks noChangeArrowheads="1"/>
          </p:cNvSpPr>
          <p:nvPr/>
        </p:nvSpPr>
        <p:spPr bwMode="auto">
          <a:xfrm>
            <a:off x="1775521" y="411052"/>
            <a:ext cx="708446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GB" altLang="en-US" sz="2400" dirty="0">
                <a:solidFill>
                  <a:srgbClr val="00B0F0"/>
                </a:solidFill>
                <a:latin typeface="Segoe UI" panose="020B0502040204020203" pitchFamily="34" charset="0"/>
                <a:cs typeface="Segoe UI" panose="020B0502040204020203" pitchFamily="34" charset="0"/>
              </a:rPr>
              <a:t>Diagnosis of cleft palate within 72 hours of birth</a:t>
            </a:r>
          </a:p>
        </p:txBody>
      </p:sp>
    </p:spTree>
    <p:extLst>
      <p:ext uri="{BB962C8B-B14F-4D97-AF65-F5344CB8AC3E}">
        <p14:creationId xmlns:p14="http://schemas.microsoft.com/office/powerpoint/2010/main" val="3154701092"/>
      </p:ext>
    </p:extLst>
  </p:cSld>
  <p:clrMapOvr>
    <a:masterClrMapping/>
  </p:clrMapOvr>
  <p:transition spd="slow">
    <p:cove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oster with text and images of baby's face&#10;&#10;AI-generated content may be incorrect.">
            <a:extLst>
              <a:ext uri="{FF2B5EF4-FFF2-40B4-BE49-F238E27FC236}">
                <a16:creationId xmlns:a16="http://schemas.microsoft.com/office/drawing/2014/main" id="{8A4EB84F-2CD3-1DAE-429D-6B6F668AA8E5}"/>
              </a:ext>
            </a:extLst>
          </p:cNvPr>
          <p:cNvPicPr>
            <a:picLocks noChangeAspect="1"/>
          </p:cNvPicPr>
          <p:nvPr/>
        </p:nvPicPr>
        <p:blipFill>
          <a:blip r:embed="rId2"/>
          <a:stretch>
            <a:fillRect/>
          </a:stretch>
        </p:blipFill>
        <p:spPr>
          <a:xfrm>
            <a:off x="2190518" y="188641"/>
            <a:ext cx="7810965" cy="5554073"/>
          </a:xfrm>
          <a:prstGeom prst="rect">
            <a:avLst/>
          </a:prstGeom>
          <a:ln w="38100">
            <a:solidFill>
              <a:srgbClr val="00B0F0"/>
            </a:solidFill>
          </a:ln>
        </p:spPr>
      </p:pic>
    </p:spTree>
    <p:extLst>
      <p:ext uri="{BB962C8B-B14F-4D97-AF65-F5344CB8AC3E}">
        <p14:creationId xmlns:p14="http://schemas.microsoft.com/office/powerpoint/2010/main" val="3950567591"/>
      </p:ext>
    </p:extLst>
  </p:cSld>
  <p:clrMapOvr>
    <a:masterClrMapping/>
  </p:clrMapOvr>
  <p:transition spd="slow">
    <p:cove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58295D5-8E7A-19E0-AC3A-04E32B292DE9}"/>
              </a:ext>
            </a:extLst>
          </p:cNvPr>
          <p:cNvGrpSpPr/>
          <p:nvPr/>
        </p:nvGrpSpPr>
        <p:grpSpPr>
          <a:xfrm>
            <a:off x="2639616" y="427877"/>
            <a:ext cx="6715620" cy="5230777"/>
            <a:chOff x="1115616" y="427876"/>
            <a:chExt cx="6715620" cy="5230777"/>
          </a:xfrm>
        </p:grpSpPr>
        <p:pic>
          <p:nvPicPr>
            <p:cNvPr id="2" name="Picture 1">
              <a:extLst>
                <a:ext uri="{FF2B5EF4-FFF2-40B4-BE49-F238E27FC236}">
                  <a16:creationId xmlns:a16="http://schemas.microsoft.com/office/drawing/2014/main" id="{D5339A0F-4700-8AEF-ECBD-8A55AE82A953}"/>
                </a:ext>
              </a:extLst>
            </p:cNvPr>
            <p:cNvPicPr>
              <a:picLocks noChangeAspect="1"/>
            </p:cNvPicPr>
            <p:nvPr/>
          </p:nvPicPr>
          <p:blipFill>
            <a:blip r:embed="rId2"/>
            <a:stretch>
              <a:fillRect/>
            </a:stretch>
          </p:blipFill>
          <p:spPr>
            <a:xfrm>
              <a:off x="1115616" y="692696"/>
              <a:ext cx="6715620" cy="4965957"/>
            </a:xfrm>
            <a:prstGeom prst="rect">
              <a:avLst/>
            </a:prstGeom>
          </p:spPr>
        </p:pic>
        <p:pic>
          <p:nvPicPr>
            <p:cNvPr id="3" name="Picture 2">
              <a:extLst>
                <a:ext uri="{FF2B5EF4-FFF2-40B4-BE49-F238E27FC236}">
                  <a16:creationId xmlns:a16="http://schemas.microsoft.com/office/drawing/2014/main" id="{5DA9FBD2-6092-5BD7-6E87-304CDD648F4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491880" y="427876"/>
              <a:ext cx="2672333" cy="1810922"/>
            </a:xfrm>
            <a:prstGeom prst="rect">
              <a:avLst/>
            </a:prstGeom>
          </p:spPr>
        </p:pic>
      </p:grpSp>
    </p:spTree>
    <p:extLst>
      <p:ext uri="{BB962C8B-B14F-4D97-AF65-F5344CB8AC3E}">
        <p14:creationId xmlns:p14="http://schemas.microsoft.com/office/powerpoint/2010/main" val="1491196654"/>
      </p:ext>
    </p:extLst>
  </p:cSld>
  <p:clrMapOvr>
    <a:masterClrMapping/>
  </p:clrMapOvr>
  <p:transition spd="slow">
    <p:cove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64893-2524-42C2-3789-BB918BEF41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5E453F-B39F-4B13-F307-43E54E828ED6}"/>
              </a:ext>
            </a:extLst>
          </p:cNvPr>
          <p:cNvSpPr>
            <a:spLocks noGrp="1"/>
          </p:cNvSpPr>
          <p:nvPr>
            <p:ph type="title"/>
          </p:nvPr>
        </p:nvSpPr>
        <p:spPr/>
        <p:txBody>
          <a:bodyPr/>
          <a:lstStyle/>
          <a:p>
            <a:endParaRPr lang="en-GB"/>
          </a:p>
        </p:txBody>
      </p:sp>
      <p:sp>
        <p:nvSpPr>
          <p:cNvPr id="4" name="Title 4">
            <a:extLst>
              <a:ext uri="{FF2B5EF4-FFF2-40B4-BE49-F238E27FC236}">
                <a16:creationId xmlns:a16="http://schemas.microsoft.com/office/drawing/2014/main" id="{8CBF87F7-8FB6-E7A1-FDCA-43FF67B6A834}"/>
              </a:ext>
            </a:extLst>
          </p:cNvPr>
          <p:cNvSpPr txBox="1">
            <a:spLocks/>
          </p:cNvSpPr>
          <p:nvPr/>
        </p:nvSpPr>
        <p:spPr>
          <a:xfrm>
            <a:off x="1524000" y="2611950"/>
            <a:ext cx="9144000" cy="23876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r>
              <a:rPr lang="en-GB" sz="6000" dirty="0">
                <a:solidFill>
                  <a:schemeClr val="tx1"/>
                </a:solidFill>
                <a:latin typeface="Calibri" pitchFamily="34" charset="0"/>
                <a:cs typeface="Calibri" pitchFamily="34" charset="0"/>
              </a:rPr>
              <a:t>Treatment approach for positive speech outcomes</a:t>
            </a:r>
            <a:endParaRPr lang="en-GB" dirty="0"/>
          </a:p>
        </p:txBody>
      </p:sp>
    </p:spTree>
    <p:extLst>
      <p:ext uri="{BB962C8B-B14F-4D97-AF65-F5344CB8AC3E}">
        <p14:creationId xmlns:p14="http://schemas.microsoft.com/office/powerpoint/2010/main" val="3604880926"/>
      </p:ext>
    </p:extLst>
  </p:cSld>
  <p:clrMapOvr>
    <a:masterClrMapping/>
  </p:clrMapOvr>
  <p:transition spd="slow">
    <p:cove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dirty="0"/>
              <a:t>The Trent Team approach to speech</a:t>
            </a:r>
          </a:p>
        </p:txBody>
      </p:sp>
      <p:sp>
        <p:nvSpPr>
          <p:cNvPr id="3" name="Subtitle 2"/>
          <p:cNvSpPr>
            <a:spLocks noGrp="1"/>
          </p:cNvSpPr>
          <p:nvPr>
            <p:ph type="subTitle" idx="1"/>
          </p:nvPr>
        </p:nvSpPr>
        <p:spPr/>
        <p:txBody>
          <a:bodyPr>
            <a:normAutofit/>
          </a:bodyPr>
          <a:lstStyle/>
          <a:p>
            <a:r>
              <a:rPr lang="en-GB" dirty="0"/>
              <a:t>Trent Regional Cleft Network</a:t>
            </a:r>
          </a:p>
        </p:txBody>
      </p:sp>
    </p:spTree>
    <p:extLst>
      <p:ext uri="{BB962C8B-B14F-4D97-AF65-F5344CB8AC3E}">
        <p14:creationId xmlns:p14="http://schemas.microsoft.com/office/powerpoint/2010/main" val="99396906"/>
      </p:ext>
    </p:extLst>
  </p:cSld>
  <p:clrMapOvr>
    <a:masterClrMapping/>
  </p:clrMapOvr>
  <p:transition spd="slow">
    <p:cove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82142-D845-9157-173D-F84DA80944B8}"/>
              </a:ext>
            </a:extLst>
          </p:cNvPr>
          <p:cNvSpPr>
            <a:spLocks noGrp="1"/>
          </p:cNvSpPr>
          <p:nvPr>
            <p:ph type="title"/>
          </p:nvPr>
        </p:nvSpPr>
        <p:spPr>
          <a:xfrm>
            <a:off x="609601" y="287867"/>
            <a:ext cx="10972800" cy="711200"/>
          </a:xfrm>
        </p:spPr>
        <p:txBody>
          <a:bodyPr/>
          <a:lstStyle/>
          <a:p>
            <a:r>
              <a:rPr lang="en-GB" dirty="0"/>
              <a:t>The ask</a:t>
            </a:r>
          </a:p>
        </p:txBody>
      </p:sp>
      <p:sp>
        <p:nvSpPr>
          <p:cNvPr id="3" name="Content Placeholder 2">
            <a:extLst>
              <a:ext uri="{FF2B5EF4-FFF2-40B4-BE49-F238E27FC236}">
                <a16:creationId xmlns:a16="http://schemas.microsoft.com/office/drawing/2014/main" id="{50F8AECC-AFDB-F97C-6E88-8D2C2D29ED70}"/>
              </a:ext>
            </a:extLst>
          </p:cNvPr>
          <p:cNvSpPr>
            <a:spLocks noGrp="1"/>
          </p:cNvSpPr>
          <p:nvPr>
            <p:ph idx="1"/>
          </p:nvPr>
        </p:nvSpPr>
        <p:spPr>
          <a:xfrm>
            <a:off x="609601" y="1388533"/>
            <a:ext cx="10972800" cy="4642800"/>
          </a:xfrm>
        </p:spPr>
        <p:txBody>
          <a:bodyPr/>
          <a:lstStyle/>
          <a:p>
            <a:pPr marL="342900" lvl="0" indent="-342900">
              <a:buSzPts val="1000"/>
              <a:buFont typeface="Symbol" panose="05050102010706020507" pitchFamily="18" charset="2"/>
              <a:buChar char=""/>
              <a:tabLst>
                <a:tab pos="457200" algn="l"/>
              </a:tabLst>
            </a:pPr>
            <a:r>
              <a:rPr lang="en-GB" sz="2800" b="1" dirty="0">
                <a:solidFill>
                  <a:srgbClr val="242424"/>
                </a:solidFill>
                <a:effectLst/>
                <a:latin typeface="Aptos" panose="020B0004020202020204" pitchFamily="34" charset="0"/>
                <a:ea typeface="Times New Roman" panose="02020603050405020304" pitchFamily="18" charset="0"/>
                <a:cs typeface="Segoe UI" panose="020B0502040204020203" pitchFamily="34" charset="0"/>
              </a:rPr>
              <a:t>Trent’s surgical approach to primary palate surgery, covering preoperative optimisation, perioperative management, timing and technique</a:t>
            </a:r>
            <a:endParaRPr lang="en-GB" sz="2800" dirty="0">
              <a:effectLst/>
              <a:latin typeface="Times New Roman" panose="02020603050405020304" pitchFamily="18" charset="0"/>
              <a:ea typeface="Times New Roman" panose="02020603050405020304" pitchFamily="18" charset="0"/>
            </a:endParaRPr>
          </a:p>
          <a:p>
            <a:endParaRPr lang="en-GB" dirty="0"/>
          </a:p>
          <a:p>
            <a:pPr marL="342900" lvl="0" indent="-342900">
              <a:buSzPts val="1000"/>
              <a:buFont typeface="Symbol" panose="05050102010706020507" pitchFamily="18" charset="2"/>
              <a:buChar char=""/>
              <a:tabLst>
                <a:tab pos="457200" algn="l"/>
              </a:tabLst>
            </a:pPr>
            <a:r>
              <a:rPr lang="en-GB" sz="2800" b="1" dirty="0">
                <a:solidFill>
                  <a:srgbClr val="242424"/>
                </a:solidFill>
                <a:effectLst/>
                <a:latin typeface="Aptos" panose="020B0004020202020204" pitchFamily="34" charset="0"/>
                <a:ea typeface="Times New Roman" panose="02020603050405020304" pitchFamily="18" charset="0"/>
                <a:cs typeface="Segoe UI" panose="020B0502040204020203" pitchFamily="34" charset="0"/>
              </a:rPr>
              <a:t>Trent’s approach to speech therapy and reflections/explanations for differences in speech articulation outcomes between Trent and centres with comparable palatal function.</a:t>
            </a:r>
            <a:endParaRPr lang="en-GB" sz="2800" dirty="0">
              <a:effectLst/>
              <a:latin typeface="Times New Roman" panose="02020603050405020304" pitchFamily="18" charset="0"/>
              <a:ea typeface="Times New Roman" panose="02020603050405020304" pitchFamily="18" charset="0"/>
            </a:endParaRPr>
          </a:p>
          <a:p>
            <a:endParaRPr lang="en-GB" dirty="0"/>
          </a:p>
        </p:txBody>
      </p:sp>
    </p:spTree>
    <p:extLst>
      <p:ext uri="{BB962C8B-B14F-4D97-AF65-F5344CB8AC3E}">
        <p14:creationId xmlns:p14="http://schemas.microsoft.com/office/powerpoint/2010/main" val="2682257137"/>
      </p:ext>
    </p:extLst>
  </p:cSld>
  <p:clrMapOvr>
    <a:masterClrMapping/>
  </p:clrMapOvr>
  <p:transition spd="slow">
    <p:cove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E43A-227E-B9CD-63C2-D80A05CF43B8}"/>
              </a:ext>
            </a:extLst>
          </p:cNvPr>
          <p:cNvSpPr>
            <a:spLocks noGrp="1"/>
          </p:cNvSpPr>
          <p:nvPr>
            <p:ph type="title"/>
          </p:nvPr>
        </p:nvSpPr>
        <p:spPr>
          <a:xfrm>
            <a:off x="609601" y="270933"/>
            <a:ext cx="10972800" cy="694267"/>
          </a:xfrm>
        </p:spPr>
        <p:txBody>
          <a:bodyPr/>
          <a:lstStyle/>
          <a:p>
            <a:r>
              <a:rPr lang="en-GB" dirty="0"/>
              <a:t>The delivery</a:t>
            </a:r>
          </a:p>
        </p:txBody>
      </p:sp>
      <p:sp>
        <p:nvSpPr>
          <p:cNvPr id="3" name="Content Placeholder 2">
            <a:extLst>
              <a:ext uri="{FF2B5EF4-FFF2-40B4-BE49-F238E27FC236}">
                <a16:creationId xmlns:a16="http://schemas.microsoft.com/office/drawing/2014/main" id="{8CA3C7F9-BC4F-3101-AD82-F9CD172B2744}"/>
              </a:ext>
            </a:extLst>
          </p:cNvPr>
          <p:cNvSpPr>
            <a:spLocks noGrp="1"/>
          </p:cNvSpPr>
          <p:nvPr>
            <p:ph idx="1"/>
          </p:nvPr>
        </p:nvSpPr>
        <p:spPr>
          <a:xfrm>
            <a:off x="609601" y="1676400"/>
            <a:ext cx="10972800" cy="4354933"/>
          </a:xfrm>
        </p:spPr>
        <p:txBody>
          <a:bodyPr/>
          <a:lstStyle/>
          <a:p>
            <a:r>
              <a:rPr lang="en-GB" dirty="0"/>
              <a:t>Pre/peri-operative optimisation</a:t>
            </a:r>
          </a:p>
          <a:p>
            <a:endParaRPr lang="en-GB" dirty="0"/>
          </a:p>
          <a:p>
            <a:r>
              <a:rPr lang="en-GB" dirty="0"/>
              <a:t>Surgery</a:t>
            </a:r>
          </a:p>
          <a:p>
            <a:endParaRPr lang="en-GB" dirty="0"/>
          </a:p>
          <a:p>
            <a:r>
              <a:rPr lang="en-GB" dirty="0"/>
              <a:t>Supporting speech </a:t>
            </a:r>
          </a:p>
        </p:txBody>
      </p:sp>
    </p:spTree>
    <p:extLst>
      <p:ext uri="{BB962C8B-B14F-4D97-AF65-F5344CB8AC3E}">
        <p14:creationId xmlns:p14="http://schemas.microsoft.com/office/powerpoint/2010/main" val="1006385588"/>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C4975-B2B5-372C-77E4-6D5F92A33688}"/>
            </a:ext>
          </a:extLst>
        </p:cNvPr>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1DFB5B12-517E-F6C4-3311-E1FD3B19EE1C}"/>
              </a:ext>
            </a:extLst>
          </p:cNvPr>
          <p:cNvGraphicFramePr>
            <a:graphicFrameLocks/>
          </p:cNvGraphicFramePr>
          <p:nvPr/>
        </p:nvGraphicFramePr>
        <p:xfrm>
          <a:off x="6214283" y="1705702"/>
          <a:ext cx="5365842" cy="409040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0CD1B379-FB87-3C66-62B4-96E58413FCF0}"/>
              </a:ext>
            </a:extLst>
          </p:cNvPr>
          <p:cNvGraphicFramePr>
            <a:graphicFrameLocks/>
          </p:cNvGraphicFramePr>
          <p:nvPr/>
        </p:nvGraphicFramePr>
        <p:xfrm>
          <a:off x="437243" y="1705703"/>
          <a:ext cx="5540476" cy="4090410"/>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6093C363-0E7F-CA5C-E6E7-624BF4FED57E}"/>
              </a:ext>
            </a:extLst>
          </p:cNvPr>
          <p:cNvSpPr>
            <a:spLocks noGrp="1"/>
          </p:cNvSpPr>
          <p:nvPr>
            <p:ph type="title"/>
          </p:nvPr>
        </p:nvSpPr>
        <p:spPr/>
        <p:txBody>
          <a:bodyPr>
            <a:normAutofit fontScale="90000"/>
          </a:bodyPr>
          <a:lstStyle/>
          <a:p>
            <a:r>
              <a:rPr lang="en-GB" dirty="0"/>
              <a:t>Data completeness: Comparison with 2024 report</a:t>
            </a:r>
          </a:p>
        </p:txBody>
      </p:sp>
    </p:spTree>
    <p:extLst>
      <p:ext uri="{BB962C8B-B14F-4D97-AF65-F5344CB8AC3E}">
        <p14:creationId xmlns:p14="http://schemas.microsoft.com/office/powerpoint/2010/main" val="2774522212"/>
      </p:ext>
    </p:extLst>
  </p:cSld>
  <p:clrMapOvr>
    <a:masterClrMapping/>
  </p:clrMapOvr>
  <p:transition spd="slow">
    <p:cove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1" y="321734"/>
            <a:ext cx="10972800" cy="761999"/>
          </a:xfrm>
        </p:spPr>
        <p:txBody>
          <a:bodyPr/>
          <a:lstStyle/>
          <a:p>
            <a:r>
              <a:rPr lang="en-GB" dirty="0"/>
              <a:t>Pre/peri-operative care</a:t>
            </a:r>
          </a:p>
        </p:txBody>
      </p:sp>
      <p:pic>
        <p:nvPicPr>
          <p:cNvPr id="5" name="Picture 4">
            <a:extLst>
              <a:ext uri="{FF2B5EF4-FFF2-40B4-BE49-F238E27FC236}">
                <a16:creationId xmlns:a16="http://schemas.microsoft.com/office/drawing/2014/main" id="{E5B2C228-3950-AE7B-970C-8DF8F6828890}"/>
              </a:ext>
            </a:extLst>
          </p:cNvPr>
          <p:cNvPicPr>
            <a:picLocks noChangeAspect="1"/>
          </p:cNvPicPr>
          <p:nvPr/>
        </p:nvPicPr>
        <p:blipFill>
          <a:blip r:embed="rId2"/>
          <a:srcRect l="3938" t="13298" r="4946" b="2581"/>
          <a:stretch>
            <a:fillRect/>
          </a:stretch>
        </p:blipFill>
        <p:spPr>
          <a:xfrm>
            <a:off x="6461377" y="1610909"/>
            <a:ext cx="5571337" cy="3857718"/>
          </a:xfrm>
          <a:prstGeom prst="rect">
            <a:avLst/>
          </a:prstGeom>
        </p:spPr>
      </p:pic>
      <p:sp>
        <p:nvSpPr>
          <p:cNvPr id="7" name="TextBox 6">
            <a:extLst>
              <a:ext uri="{FF2B5EF4-FFF2-40B4-BE49-F238E27FC236}">
                <a16:creationId xmlns:a16="http://schemas.microsoft.com/office/drawing/2014/main" id="{A893D5E8-3867-EC8A-5AB0-89DF7656DF32}"/>
              </a:ext>
            </a:extLst>
          </p:cNvPr>
          <p:cNvSpPr txBox="1"/>
          <p:nvPr/>
        </p:nvSpPr>
        <p:spPr>
          <a:xfrm>
            <a:off x="609601" y="1615439"/>
            <a:ext cx="5008879" cy="369332"/>
          </a:xfrm>
          <a:prstGeom prst="rect">
            <a:avLst/>
          </a:prstGeom>
          <a:solidFill>
            <a:schemeClr val="accent5"/>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Diagnosis visit - CNS</a:t>
            </a:r>
          </a:p>
        </p:txBody>
      </p:sp>
      <p:sp>
        <p:nvSpPr>
          <p:cNvPr id="8" name="TextBox 7">
            <a:extLst>
              <a:ext uri="{FF2B5EF4-FFF2-40B4-BE49-F238E27FC236}">
                <a16:creationId xmlns:a16="http://schemas.microsoft.com/office/drawing/2014/main" id="{0DFA3BB1-6EE5-046F-BC0F-BAADF0BA18A5}"/>
              </a:ext>
            </a:extLst>
          </p:cNvPr>
          <p:cNvSpPr txBox="1"/>
          <p:nvPr/>
        </p:nvSpPr>
        <p:spPr>
          <a:xfrm>
            <a:off x="609600" y="2175701"/>
            <a:ext cx="5008879" cy="369332"/>
          </a:xfrm>
          <a:prstGeom prst="rect">
            <a:avLst/>
          </a:prstGeom>
          <a:solidFill>
            <a:schemeClr val="accent5"/>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Home care - CNS</a:t>
            </a:r>
          </a:p>
        </p:txBody>
      </p:sp>
      <p:sp>
        <p:nvSpPr>
          <p:cNvPr id="9" name="TextBox 8">
            <a:extLst>
              <a:ext uri="{FF2B5EF4-FFF2-40B4-BE49-F238E27FC236}">
                <a16:creationId xmlns:a16="http://schemas.microsoft.com/office/drawing/2014/main" id="{6FA114FA-5D45-F6EC-B774-C3D8C8755FF6}"/>
              </a:ext>
            </a:extLst>
          </p:cNvPr>
          <p:cNvSpPr txBox="1"/>
          <p:nvPr/>
        </p:nvSpPr>
        <p:spPr>
          <a:xfrm>
            <a:off x="609600" y="2731739"/>
            <a:ext cx="5008879" cy="369332"/>
          </a:xfrm>
          <a:prstGeom prst="rect">
            <a:avLst/>
          </a:prstGeom>
          <a:solidFill>
            <a:schemeClr val="accent3"/>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New Baby clinic – CNS, Paediatrician, Surgeon</a:t>
            </a:r>
          </a:p>
        </p:txBody>
      </p:sp>
      <p:sp>
        <p:nvSpPr>
          <p:cNvPr id="10" name="TextBox 9">
            <a:extLst>
              <a:ext uri="{FF2B5EF4-FFF2-40B4-BE49-F238E27FC236}">
                <a16:creationId xmlns:a16="http://schemas.microsoft.com/office/drawing/2014/main" id="{B5B315BD-5A84-89FC-07AB-0FF37B59A3E7}"/>
              </a:ext>
            </a:extLst>
          </p:cNvPr>
          <p:cNvSpPr txBox="1"/>
          <p:nvPr/>
        </p:nvSpPr>
        <p:spPr>
          <a:xfrm>
            <a:off x="609594" y="4361094"/>
            <a:ext cx="5008879" cy="369332"/>
          </a:xfrm>
          <a:prstGeom prst="rect">
            <a:avLst/>
          </a:prstGeom>
          <a:solidFill>
            <a:schemeClr val="accent6"/>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Surgery</a:t>
            </a:r>
          </a:p>
        </p:txBody>
      </p:sp>
      <p:sp>
        <p:nvSpPr>
          <p:cNvPr id="11" name="TextBox 10">
            <a:extLst>
              <a:ext uri="{FF2B5EF4-FFF2-40B4-BE49-F238E27FC236}">
                <a16:creationId xmlns:a16="http://schemas.microsoft.com/office/drawing/2014/main" id="{2CD0DFA9-B56D-36E8-7B5D-8C4B2BA892B9}"/>
              </a:ext>
            </a:extLst>
          </p:cNvPr>
          <p:cNvSpPr txBox="1"/>
          <p:nvPr/>
        </p:nvSpPr>
        <p:spPr>
          <a:xfrm>
            <a:off x="609594" y="4917126"/>
            <a:ext cx="5008879" cy="369332"/>
          </a:xfrm>
          <a:prstGeom prst="rect">
            <a:avLst/>
          </a:prstGeom>
          <a:solidFill>
            <a:schemeClr val="accent5"/>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1 week Postoperative visit - CNS</a:t>
            </a:r>
          </a:p>
        </p:txBody>
      </p:sp>
      <p:sp>
        <p:nvSpPr>
          <p:cNvPr id="12" name="TextBox 11">
            <a:extLst>
              <a:ext uri="{FF2B5EF4-FFF2-40B4-BE49-F238E27FC236}">
                <a16:creationId xmlns:a16="http://schemas.microsoft.com/office/drawing/2014/main" id="{0F452683-4993-8901-CD14-5216036C09BC}"/>
              </a:ext>
            </a:extLst>
          </p:cNvPr>
          <p:cNvSpPr txBox="1"/>
          <p:nvPr/>
        </p:nvSpPr>
        <p:spPr>
          <a:xfrm>
            <a:off x="609599" y="3297682"/>
            <a:ext cx="5008879" cy="369332"/>
          </a:xfrm>
          <a:prstGeom prst="rect">
            <a:avLst/>
          </a:prstGeom>
          <a:solidFill>
            <a:schemeClr val="accent3"/>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Pre-admission clinic – CNS, Anaesthetist, Surgeon</a:t>
            </a:r>
          </a:p>
        </p:txBody>
      </p:sp>
      <p:sp>
        <p:nvSpPr>
          <p:cNvPr id="13" name="TextBox 12">
            <a:extLst>
              <a:ext uri="{FF2B5EF4-FFF2-40B4-BE49-F238E27FC236}">
                <a16:creationId xmlns:a16="http://schemas.microsoft.com/office/drawing/2014/main" id="{0DDC096F-E7F9-B5EF-5DD0-951EB38583C8}"/>
              </a:ext>
            </a:extLst>
          </p:cNvPr>
          <p:cNvSpPr txBox="1"/>
          <p:nvPr/>
        </p:nvSpPr>
        <p:spPr>
          <a:xfrm>
            <a:off x="609594" y="5473158"/>
            <a:ext cx="5008879" cy="369332"/>
          </a:xfrm>
          <a:prstGeom prst="rect">
            <a:avLst/>
          </a:prstGeom>
          <a:solidFill>
            <a:schemeClr val="accent3"/>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3 months postoperative review – SLT, Surgeon</a:t>
            </a:r>
          </a:p>
        </p:txBody>
      </p:sp>
      <p:sp>
        <p:nvSpPr>
          <p:cNvPr id="14" name="TextBox 13">
            <a:extLst>
              <a:ext uri="{FF2B5EF4-FFF2-40B4-BE49-F238E27FC236}">
                <a16:creationId xmlns:a16="http://schemas.microsoft.com/office/drawing/2014/main" id="{AB3E6591-F2F9-72C8-3D4E-54DA24C413E4}"/>
              </a:ext>
            </a:extLst>
          </p:cNvPr>
          <p:cNvSpPr txBox="1"/>
          <p:nvPr/>
        </p:nvSpPr>
        <p:spPr>
          <a:xfrm rot="5400000">
            <a:off x="4111070" y="3355102"/>
            <a:ext cx="3857717" cy="369332"/>
          </a:xfrm>
          <a:prstGeom prst="rect">
            <a:avLst/>
          </a:prstGeom>
          <a:solidFill>
            <a:schemeClr val="accent3"/>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Monthly MDT patient review</a:t>
            </a:r>
          </a:p>
        </p:txBody>
      </p:sp>
      <p:sp>
        <p:nvSpPr>
          <p:cNvPr id="17" name="TextBox 16">
            <a:extLst>
              <a:ext uri="{FF2B5EF4-FFF2-40B4-BE49-F238E27FC236}">
                <a16:creationId xmlns:a16="http://schemas.microsoft.com/office/drawing/2014/main" id="{5313851C-A74D-9337-8268-1E6445584293}"/>
              </a:ext>
            </a:extLst>
          </p:cNvPr>
          <p:cNvSpPr txBox="1"/>
          <p:nvPr/>
        </p:nvSpPr>
        <p:spPr>
          <a:xfrm>
            <a:off x="609594" y="3829388"/>
            <a:ext cx="5008879" cy="369332"/>
          </a:xfrm>
          <a:prstGeom prst="rect">
            <a:avLst/>
          </a:prstGeom>
          <a:solidFill>
            <a:schemeClr val="accent5"/>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Home care - CNS</a:t>
            </a:r>
          </a:p>
        </p:txBody>
      </p:sp>
    </p:spTree>
    <p:extLst>
      <p:ext uri="{BB962C8B-B14F-4D97-AF65-F5344CB8AC3E}">
        <p14:creationId xmlns:p14="http://schemas.microsoft.com/office/powerpoint/2010/main" val="490139402"/>
      </p:ext>
    </p:extLst>
  </p:cSld>
  <p:clrMapOvr>
    <a:masterClrMapping/>
  </p:clrMapOvr>
  <p:transition spd="slow">
    <p:cove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6DC89-4695-4EBF-4DAB-4AA0B8E922DB}"/>
              </a:ext>
            </a:extLst>
          </p:cNvPr>
          <p:cNvSpPr>
            <a:spLocks noGrp="1"/>
          </p:cNvSpPr>
          <p:nvPr>
            <p:ph type="title"/>
          </p:nvPr>
        </p:nvSpPr>
        <p:spPr>
          <a:xfrm>
            <a:off x="609601" y="355600"/>
            <a:ext cx="10972800" cy="745329"/>
          </a:xfrm>
        </p:spPr>
        <p:txBody>
          <a:bodyPr/>
          <a:lstStyle/>
          <a:p>
            <a:r>
              <a:rPr lang="en-GB" dirty="0"/>
              <a:t>Surgery</a:t>
            </a:r>
          </a:p>
        </p:txBody>
      </p:sp>
      <p:pic>
        <p:nvPicPr>
          <p:cNvPr id="5" name="Content Placeholder 4">
            <a:extLst>
              <a:ext uri="{FF2B5EF4-FFF2-40B4-BE49-F238E27FC236}">
                <a16:creationId xmlns:a16="http://schemas.microsoft.com/office/drawing/2014/main" id="{91CDAC49-7BEF-CA0A-FFA4-63104AAEDBD7}"/>
              </a:ext>
            </a:extLst>
          </p:cNvPr>
          <p:cNvPicPr>
            <a:picLocks noGrp="1" noChangeAspect="1"/>
          </p:cNvPicPr>
          <p:nvPr>
            <p:ph idx="4294967295"/>
          </p:nvPr>
        </p:nvPicPr>
        <p:blipFill>
          <a:blip r:embed="rId2"/>
          <a:stretch>
            <a:fillRect/>
          </a:stretch>
        </p:blipFill>
        <p:spPr>
          <a:xfrm>
            <a:off x="3246141" y="355601"/>
            <a:ext cx="4592222" cy="5700760"/>
          </a:xfrm>
          <a:prstGeom prst="rect">
            <a:avLst/>
          </a:prstGeom>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FA10D872-C670-C1B7-E920-315937DEE386}"/>
              </a:ext>
            </a:extLst>
          </p:cNvPr>
          <p:cNvSpPr txBox="1"/>
          <p:nvPr/>
        </p:nvSpPr>
        <p:spPr>
          <a:xfrm>
            <a:off x="8310623" y="5023413"/>
            <a:ext cx="3394263" cy="369332"/>
          </a:xfrm>
          <a:prstGeom prst="rect">
            <a:avLst/>
          </a:prstGeom>
          <a:noFill/>
        </p:spPr>
        <p:txBody>
          <a:bodyPr wrap="none" rtlCol="0">
            <a:spAutoFit/>
          </a:bodyPr>
          <a:lstStyle/>
          <a:p>
            <a:r>
              <a:rPr lang="en-GB" dirty="0">
                <a:hlinkClick r:id="rId3"/>
              </a:rPr>
              <a:t>Plastic and Reconstructive Surgery</a:t>
            </a:r>
            <a:endParaRPr lang="en-GB" dirty="0"/>
          </a:p>
        </p:txBody>
      </p:sp>
    </p:spTree>
    <p:extLst>
      <p:ext uri="{BB962C8B-B14F-4D97-AF65-F5344CB8AC3E}">
        <p14:creationId xmlns:p14="http://schemas.microsoft.com/office/powerpoint/2010/main" val="3536833344"/>
      </p:ext>
    </p:extLst>
  </p:cSld>
  <p:clrMapOvr>
    <a:masterClrMapping/>
  </p:clrMapOvr>
  <p:transition spd="slow">
    <p:cove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0646D05-D2C8-3B5D-FCD7-9580AE6985C9}"/>
              </a:ext>
            </a:extLst>
          </p:cNvPr>
          <p:cNvPicPr>
            <a:picLocks noChangeAspect="1"/>
          </p:cNvPicPr>
          <p:nvPr/>
        </p:nvPicPr>
        <p:blipFill>
          <a:blip r:embed="rId3"/>
          <a:stretch>
            <a:fillRect/>
          </a:stretch>
        </p:blipFill>
        <p:spPr>
          <a:xfrm>
            <a:off x="7477281" y="949484"/>
            <a:ext cx="3433789" cy="4928624"/>
          </a:xfrm>
          <a:prstGeom prst="rect">
            <a:avLst/>
          </a:prstGeom>
          <a:effectLst>
            <a:outerShdw blurRad="50800" dist="38100" dir="2700000" algn="tl" rotWithShape="0">
              <a:prstClr val="black">
                <a:alpha val="40000"/>
              </a:prstClr>
            </a:outerShdw>
          </a:effectLst>
        </p:spPr>
      </p:pic>
      <p:sp>
        <p:nvSpPr>
          <p:cNvPr id="11" name="Title 10">
            <a:extLst>
              <a:ext uri="{FF2B5EF4-FFF2-40B4-BE49-F238E27FC236}">
                <a16:creationId xmlns:a16="http://schemas.microsoft.com/office/drawing/2014/main" id="{6DAE59A0-07E0-7021-5BEA-2650BBDC5D7B}"/>
              </a:ext>
            </a:extLst>
          </p:cNvPr>
          <p:cNvSpPr>
            <a:spLocks noGrp="1"/>
          </p:cNvSpPr>
          <p:nvPr>
            <p:ph type="title"/>
          </p:nvPr>
        </p:nvSpPr>
        <p:spPr>
          <a:xfrm>
            <a:off x="609601" y="322435"/>
            <a:ext cx="10972800" cy="657458"/>
          </a:xfrm>
        </p:spPr>
        <p:txBody>
          <a:bodyPr/>
          <a:lstStyle/>
          <a:p>
            <a:r>
              <a:rPr lang="en-GB" dirty="0"/>
              <a:t>Early proactive SLT support</a:t>
            </a:r>
          </a:p>
        </p:txBody>
      </p:sp>
      <p:pic>
        <p:nvPicPr>
          <p:cNvPr id="5" name="Content Placeholder 4">
            <a:extLst>
              <a:ext uri="{FF2B5EF4-FFF2-40B4-BE49-F238E27FC236}">
                <a16:creationId xmlns:a16="http://schemas.microsoft.com/office/drawing/2014/main" id="{8D90BA2F-AF51-B338-FC40-2EFBFEF008FD}"/>
              </a:ext>
            </a:extLst>
          </p:cNvPr>
          <p:cNvPicPr>
            <a:picLocks noGrp="1" noChangeAspect="1"/>
          </p:cNvPicPr>
          <p:nvPr>
            <p:ph idx="4294967295"/>
          </p:nvPr>
        </p:nvPicPr>
        <p:blipFill>
          <a:blip r:embed="rId4"/>
          <a:stretch>
            <a:fillRect/>
          </a:stretch>
        </p:blipFill>
        <p:spPr>
          <a:xfrm>
            <a:off x="1176668" y="1098955"/>
            <a:ext cx="3562135" cy="477915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24646468"/>
      </p:ext>
    </p:extLst>
  </p:cSld>
  <p:clrMapOvr>
    <a:masterClrMapping/>
  </p:clrMapOvr>
  <p:transition spd="slow">
    <p:cove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880CB4B-CB72-7C32-490F-7E1CE92E7D07}"/>
              </a:ext>
            </a:extLst>
          </p:cNvPr>
          <p:cNvSpPr>
            <a:spLocks noGrp="1"/>
          </p:cNvSpPr>
          <p:nvPr>
            <p:ph type="title"/>
          </p:nvPr>
        </p:nvSpPr>
        <p:spPr>
          <a:xfrm>
            <a:off x="609601" y="355601"/>
            <a:ext cx="10972800" cy="558800"/>
          </a:xfrm>
        </p:spPr>
        <p:txBody>
          <a:bodyPr/>
          <a:lstStyle/>
          <a:p>
            <a:r>
              <a:rPr lang="en-GB" dirty="0"/>
              <a:t>Broadening the therapeutic environment</a:t>
            </a:r>
          </a:p>
        </p:txBody>
      </p:sp>
      <p:pic>
        <p:nvPicPr>
          <p:cNvPr id="5" name="Content Placeholder 4">
            <a:extLst>
              <a:ext uri="{FF2B5EF4-FFF2-40B4-BE49-F238E27FC236}">
                <a16:creationId xmlns:a16="http://schemas.microsoft.com/office/drawing/2014/main" id="{E385904A-B5D2-865B-76C8-5A1BD5A5F78C}"/>
              </a:ext>
            </a:extLst>
          </p:cNvPr>
          <p:cNvPicPr>
            <a:picLocks noGrp="1" noChangeAspect="1"/>
          </p:cNvPicPr>
          <p:nvPr>
            <p:ph idx="1"/>
          </p:nvPr>
        </p:nvPicPr>
        <p:blipFill>
          <a:blip r:embed="rId2"/>
          <a:stretch>
            <a:fillRect/>
          </a:stretch>
        </p:blipFill>
        <p:spPr>
          <a:xfrm>
            <a:off x="838200" y="1746258"/>
            <a:ext cx="5339456" cy="4022725"/>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F5DB0336-21B4-4BFE-A4A1-FCD6C0F68C65}"/>
              </a:ext>
            </a:extLst>
          </p:cNvPr>
          <p:cNvPicPr>
            <a:picLocks noChangeAspect="1"/>
          </p:cNvPicPr>
          <p:nvPr/>
        </p:nvPicPr>
        <p:blipFill>
          <a:blip r:embed="rId3"/>
          <a:stretch>
            <a:fillRect/>
          </a:stretch>
        </p:blipFill>
        <p:spPr>
          <a:xfrm>
            <a:off x="6432297" y="2054042"/>
            <a:ext cx="4921503" cy="371494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63309188"/>
      </p:ext>
    </p:extLst>
  </p:cSld>
  <p:clrMapOvr>
    <a:masterClrMapping/>
  </p:clrMapOvr>
  <p:transition spd="slow">
    <p:cove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E30C22B-208E-86A4-BD14-6AC3CBD7F959}"/>
              </a:ext>
            </a:extLst>
          </p:cNvPr>
          <p:cNvSpPr>
            <a:spLocks noGrp="1"/>
          </p:cNvSpPr>
          <p:nvPr>
            <p:ph type="title"/>
          </p:nvPr>
        </p:nvSpPr>
        <p:spPr>
          <a:xfrm>
            <a:off x="609601" y="169334"/>
            <a:ext cx="10972800" cy="694266"/>
          </a:xfrm>
        </p:spPr>
        <p:txBody>
          <a:bodyPr/>
          <a:lstStyle/>
          <a:p>
            <a:r>
              <a:rPr lang="en-GB" dirty="0"/>
              <a:t>Variety of SLT</a:t>
            </a:r>
          </a:p>
        </p:txBody>
      </p:sp>
      <p:sp>
        <p:nvSpPr>
          <p:cNvPr id="2" name="TextBox 1">
            <a:extLst>
              <a:ext uri="{FF2B5EF4-FFF2-40B4-BE49-F238E27FC236}">
                <a16:creationId xmlns:a16="http://schemas.microsoft.com/office/drawing/2014/main" id="{10E34A9E-1223-7550-41E7-EE1F0211C9A0}"/>
              </a:ext>
            </a:extLst>
          </p:cNvPr>
          <p:cNvSpPr txBox="1"/>
          <p:nvPr/>
        </p:nvSpPr>
        <p:spPr>
          <a:xfrm>
            <a:off x="609601" y="1504709"/>
            <a:ext cx="3950824" cy="369332"/>
          </a:xfrm>
          <a:prstGeom prst="rect">
            <a:avLst/>
          </a:prstGeom>
          <a:noFill/>
        </p:spPr>
        <p:txBody>
          <a:bodyPr wrap="square" rtlCol="0">
            <a:spAutoFit/>
          </a:bodyPr>
          <a:lstStyle/>
          <a:p>
            <a:r>
              <a:rPr lang="en-GB" dirty="0"/>
              <a:t>REDACTED IMAGES</a:t>
            </a:r>
          </a:p>
        </p:txBody>
      </p:sp>
    </p:spTree>
    <p:extLst>
      <p:ext uri="{BB962C8B-B14F-4D97-AF65-F5344CB8AC3E}">
        <p14:creationId xmlns:p14="http://schemas.microsoft.com/office/powerpoint/2010/main" val="2508426573"/>
      </p:ext>
    </p:extLst>
  </p:cSld>
  <p:clrMapOvr>
    <a:masterClrMapping/>
  </p:clrMapOvr>
  <p:transition spd="slow">
    <p:cove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0D743-F0BB-0ED7-563C-C1424AD967E7}"/>
              </a:ext>
            </a:extLst>
          </p:cNvPr>
          <p:cNvSpPr>
            <a:spLocks noGrp="1"/>
          </p:cNvSpPr>
          <p:nvPr>
            <p:ph type="title"/>
          </p:nvPr>
        </p:nvSpPr>
        <p:spPr>
          <a:xfrm>
            <a:off x="609601" y="182881"/>
            <a:ext cx="10972800" cy="619760"/>
          </a:xfrm>
        </p:spPr>
        <p:txBody>
          <a:bodyPr/>
          <a:lstStyle/>
          <a:p>
            <a:r>
              <a:rPr lang="en-GB" dirty="0"/>
              <a:t>SLT review pathway</a:t>
            </a:r>
          </a:p>
        </p:txBody>
      </p:sp>
      <p:sp>
        <p:nvSpPr>
          <p:cNvPr id="3" name="TextBox 2">
            <a:extLst>
              <a:ext uri="{FF2B5EF4-FFF2-40B4-BE49-F238E27FC236}">
                <a16:creationId xmlns:a16="http://schemas.microsoft.com/office/drawing/2014/main" id="{F73D5BDB-6C0F-BECB-EDAB-18DA60E044F0}"/>
              </a:ext>
            </a:extLst>
          </p:cNvPr>
          <p:cNvSpPr txBox="1"/>
          <p:nvPr/>
        </p:nvSpPr>
        <p:spPr>
          <a:xfrm>
            <a:off x="609595" y="3080182"/>
            <a:ext cx="5008879" cy="369332"/>
          </a:xfrm>
          <a:prstGeom prst="rect">
            <a:avLst/>
          </a:prstGeom>
          <a:solidFill>
            <a:schemeClr val="accent5"/>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18-24/12 speech assessment - SSLT</a:t>
            </a:r>
          </a:p>
        </p:txBody>
      </p:sp>
      <p:sp>
        <p:nvSpPr>
          <p:cNvPr id="4" name="TextBox 3">
            <a:extLst>
              <a:ext uri="{FF2B5EF4-FFF2-40B4-BE49-F238E27FC236}">
                <a16:creationId xmlns:a16="http://schemas.microsoft.com/office/drawing/2014/main" id="{55954751-F687-84A7-2C50-706F9B4CBDCC}"/>
              </a:ext>
            </a:extLst>
          </p:cNvPr>
          <p:cNvSpPr txBox="1"/>
          <p:nvPr/>
        </p:nvSpPr>
        <p:spPr>
          <a:xfrm>
            <a:off x="609595" y="1582336"/>
            <a:ext cx="5008879" cy="369332"/>
          </a:xfrm>
          <a:prstGeom prst="rect">
            <a:avLst/>
          </a:prstGeom>
          <a:solidFill>
            <a:schemeClr val="accent3"/>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3 months postoperative review – SSLT, Surgeon</a:t>
            </a:r>
          </a:p>
        </p:txBody>
      </p:sp>
      <p:sp>
        <p:nvSpPr>
          <p:cNvPr id="5" name="TextBox 4">
            <a:extLst>
              <a:ext uri="{FF2B5EF4-FFF2-40B4-BE49-F238E27FC236}">
                <a16:creationId xmlns:a16="http://schemas.microsoft.com/office/drawing/2014/main" id="{C436434A-1A64-3959-9964-66A8C29A7D50}"/>
              </a:ext>
            </a:extLst>
          </p:cNvPr>
          <p:cNvSpPr txBox="1"/>
          <p:nvPr/>
        </p:nvSpPr>
        <p:spPr>
          <a:xfrm>
            <a:off x="609595" y="2337568"/>
            <a:ext cx="5008879" cy="369332"/>
          </a:xfrm>
          <a:prstGeom prst="rect">
            <a:avLst/>
          </a:prstGeom>
          <a:solidFill>
            <a:schemeClr val="accent5"/>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Babble advice session – Link SLT</a:t>
            </a:r>
          </a:p>
        </p:txBody>
      </p:sp>
      <p:sp>
        <p:nvSpPr>
          <p:cNvPr id="6" name="TextBox 5">
            <a:extLst>
              <a:ext uri="{FF2B5EF4-FFF2-40B4-BE49-F238E27FC236}">
                <a16:creationId xmlns:a16="http://schemas.microsoft.com/office/drawing/2014/main" id="{334A588C-CA10-F677-EC03-66E449615336}"/>
              </a:ext>
            </a:extLst>
          </p:cNvPr>
          <p:cNvSpPr txBox="1"/>
          <p:nvPr/>
        </p:nvSpPr>
        <p:spPr>
          <a:xfrm>
            <a:off x="609596" y="3829105"/>
            <a:ext cx="5008879" cy="369332"/>
          </a:xfrm>
          <a:prstGeom prst="rect">
            <a:avLst/>
          </a:prstGeom>
          <a:solidFill>
            <a:schemeClr val="accent5"/>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3-year-old speech assessment - SSLT</a:t>
            </a:r>
          </a:p>
        </p:txBody>
      </p:sp>
      <p:sp>
        <p:nvSpPr>
          <p:cNvPr id="7" name="TextBox 6">
            <a:extLst>
              <a:ext uri="{FF2B5EF4-FFF2-40B4-BE49-F238E27FC236}">
                <a16:creationId xmlns:a16="http://schemas.microsoft.com/office/drawing/2014/main" id="{D9020BDA-6423-9970-1597-D20C32814904}"/>
              </a:ext>
            </a:extLst>
          </p:cNvPr>
          <p:cNvSpPr txBox="1"/>
          <p:nvPr/>
        </p:nvSpPr>
        <p:spPr>
          <a:xfrm>
            <a:off x="609596" y="4578028"/>
            <a:ext cx="5008879" cy="369332"/>
          </a:xfrm>
          <a:prstGeom prst="rect">
            <a:avLst/>
          </a:prstGeom>
          <a:solidFill>
            <a:schemeClr val="accent3"/>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5-year-old Audit MDT – SSLT, Surgeon, others</a:t>
            </a:r>
          </a:p>
        </p:txBody>
      </p:sp>
      <p:sp>
        <p:nvSpPr>
          <p:cNvPr id="8" name="TextBox 7">
            <a:extLst>
              <a:ext uri="{FF2B5EF4-FFF2-40B4-BE49-F238E27FC236}">
                <a16:creationId xmlns:a16="http://schemas.microsoft.com/office/drawing/2014/main" id="{E6F41012-8009-9667-E7E5-EAEB82A085DC}"/>
              </a:ext>
            </a:extLst>
          </p:cNvPr>
          <p:cNvSpPr txBox="1"/>
          <p:nvPr/>
        </p:nvSpPr>
        <p:spPr>
          <a:xfrm>
            <a:off x="6268721" y="2321003"/>
            <a:ext cx="5008879" cy="369332"/>
          </a:xfrm>
          <a:prstGeom prst="rect">
            <a:avLst/>
          </a:prstGeom>
          <a:solidFill>
            <a:schemeClr val="accent3"/>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Speech MDT – SSLTs, Surgeons</a:t>
            </a:r>
          </a:p>
        </p:txBody>
      </p:sp>
      <p:sp>
        <p:nvSpPr>
          <p:cNvPr id="9" name="TextBox 8">
            <a:extLst>
              <a:ext uri="{FF2B5EF4-FFF2-40B4-BE49-F238E27FC236}">
                <a16:creationId xmlns:a16="http://schemas.microsoft.com/office/drawing/2014/main" id="{1561525B-787D-45DB-1FEA-CDC9354E7110}"/>
              </a:ext>
            </a:extLst>
          </p:cNvPr>
          <p:cNvSpPr txBox="1"/>
          <p:nvPr/>
        </p:nvSpPr>
        <p:spPr>
          <a:xfrm>
            <a:off x="6268721" y="2860712"/>
            <a:ext cx="2418080" cy="369332"/>
          </a:xfrm>
          <a:prstGeom prst="rect">
            <a:avLst/>
          </a:prstGeom>
          <a:solidFill>
            <a:schemeClr val="accent5"/>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Therapy – SSLT, Link SLT</a:t>
            </a:r>
          </a:p>
        </p:txBody>
      </p:sp>
      <p:sp>
        <p:nvSpPr>
          <p:cNvPr id="10" name="TextBox 9">
            <a:extLst>
              <a:ext uri="{FF2B5EF4-FFF2-40B4-BE49-F238E27FC236}">
                <a16:creationId xmlns:a16="http://schemas.microsoft.com/office/drawing/2014/main" id="{6ECAE5F8-E445-D80E-BB08-B78AC9AE1055}"/>
              </a:ext>
            </a:extLst>
          </p:cNvPr>
          <p:cNvSpPr txBox="1"/>
          <p:nvPr/>
        </p:nvSpPr>
        <p:spPr>
          <a:xfrm>
            <a:off x="8859520" y="2860712"/>
            <a:ext cx="2418080" cy="369332"/>
          </a:xfrm>
          <a:prstGeom prst="rect">
            <a:avLst/>
          </a:prstGeom>
          <a:solidFill>
            <a:srgbClr val="FFC000"/>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Surgery - surgeon</a:t>
            </a:r>
          </a:p>
        </p:txBody>
      </p:sp>
      <p:sp>
        <p:nvSpPr>
          <p:cNvPr id="11" name="TextBox 10">
            <a:extLst>
              <a:ext uri="{FF2B5EF4-FFF2-40B4-BE49-F238E27FC236}">
                <a16:creationId xmlns:a16="http://schemas.microsoft.com/office/drawing/2014/main" id="{6DCACF29-A162-7218-9F21-2900E95145D6}"/>
              </a:ext>
            </a:extLst>
          </p:cNvPr>
          <p:cNvSpPr txBox="1"/>
          <p:nvPr/>
        </p:nvSpPr>
        <p:spPr>
          <a:xfrm>
            <a:off x="7564120" y="3400421"/>
            <a:ext cx="2418080" cy="369332"/>
          </a:xfrm>
          <a:prstGeom prst="rect">
            <a:avLst/>
          </a:prstGeom>
          <a:solidFill>
            <a:schemeClr val="accent5"/>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Therapy – SSLT, Link SLT</a:t>
            </a:r>
          </a:p>
        </p:txBody>
      </p:sp>
    </p:spTree>
    <p:extLst>
      <p:ext uri="{BB962C8B-B14F-4D97-AF65-F5344CB8AC3E}">
        <p14:creationId xmlns:p14="http://schemas.microsoft.com/office/powerpoint/2010/main" val="22276134"/>
      </p:ext>
    </p:extLst>
  </p:cSld>
  <p:clrMapOvr>
    <a:masterClrMapping/>
  </p:clrMapOvr>
  <p:transition spd="slow">
    <p:cove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BAF7A-04C9-A169-979F-12EFDDB1CCFE}"/>
              </a:ext>
            </a:extLst>
          </p:cNvPr>
          <p:cNvSpPr>
            <a:spLocks noGrp="1"/>
          </p:cNvSpPr>
          <p:nvPr>
            <p:ph type="title"/>
          </p:nvPr>
        </p:nvSpPr>
        <p:spPr>
          <a:xfrm>
            <a:off x="609601" y="203202"/>
            <a:ext cx="10972800" cy="623466"/>
          </a:xfrm>
        </p:spPr>
        <p:txBody>
          <a:bodyPr/>
          <a:lstStyle/>
          <a:p>
            <a:r>
              <a:rPr lang="en-GB" dirty="0"/>
              <a:t>Summary</a:t>
            </a:r>
          </a:p>
        </p:txBody>
      </p:sp>
      <p:sp>
        <p:nvSpPr>
          <p:cNvPr id="3" name="Content Placeholder 2">
            <a:extLst>
              <a:ext uri="{FF2B5EF4-FFF2-40B4-BE49-F238E27FC236}">
                <a16:creationId xmlns:a16="http://schemas.microsoft.com/office/drawing/2014/main" id="{FDEA355E-7E99-7E77-C3D9-C9E480E76F7A}"/>
              </a:ext>
            </a:extLst>
          </p:cNvPr>
          <p:cNvSpPr>
            <a:spLocks noGrp="1"/>
          </p:cNvSpPr>
          <p:nvPr>
            <p:ph idx="1"/>
          </p:nvPr>
        </p:nvSpPr>
        <p:spPr/>
        <p:txBody>
          <a:bodyPr/>
          <a:lstStyle/>
          <a:p>
            <a:r>
              <a:rPr lang="en-GB" dirty="0"/>
              <a:t>Ensuring “thriving” babies – CNSs/Paediatricians</a:t>
            </a:r>
          </a:p>
          <a:p>
            <a:endParaRPr lang="en-GB" dirty="0"/>
          </a:p>
          <a:p>
            <a:r>
              <a:rPr lang="en-GB" dirty="0"/>
              <a:t>Accurately delivered reliable surgical technique to optimise healing and outcomes – Surgeons/Anaesthetists/Nurses</a:t>
            </a:r>
          </a:p>
          <a:p>
            <a:endParaRPr lang="en-GB" dirty="0"/>
          </a:p>
          <a:p>
            <a:r>
              <a:rPr lang="en-GB" dirty="0"/>
              <a:t>Encourage a speech rich environment, close monitoring, and timely support – Parents/SLTs/others/Surgeons</a:t>
            </a:r>
          </a:p>
        </p:txBody>
      </p:sp>
    </p:spTree>
    <p:extLst>
      <p:ext uri="{BB962C8B-B14F-4D97-AF65-F5344CB8AC3E}">
        <p14:creationId xmlns:p14="http://schemas.microsoft.com/office/powerpoint/2010/main" val="3857932560"/>
      </p:ext>
    </p:extLst>
  </p:cSld>
  <p:clrMapOvr>
    <a:masterClrMapping/>
  </p:clrMapOvr>
  <p:transition spd="slow">
    <p:cove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7BCAD-0CFE-EC8F-19FC-9B1241491D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1B96C8-FC0B-1160-973D-ECB04E991708}"/>
              </a:ext>
            </a:extLst>
          </p:cNvPr>
          <p:cNvSpPr>
            <a:spLocks noGrp="1"/>
          </p:cNvSpPr>
          <p:nvPr>
            <p:ph type="title"/>
          </p:nvPr>
        </p:nvSpPr>
        <p:spPr/>
        <p:txBody>
          <a:bodyPr/>
          <a:lstStyle/>
          <a:p>
            <a:endParaRPr lang="en-GB"/>
          </a:p>
        </p:txBody>
      </p:sp>
      <p:sp>
        <p:nvSpPr>
          <p:cNvPr id="4" name="Title 4">
            <a:extLst>
              <a:ext uri="{FF2B5EF4-FFF2-40B4-BE49-F238E27FC236}">
                <a16:creationId xmlns:a16="http://schemas.microsoft.com/office/drawing/2014/main" id="{3B600824-C6F5-C670-CDC9-B763E06AC26F}"/>
              </a:ext>
            </a:extLst>
          </p:cNvPr>
          <p:cNvSpPr txBox="1">
            <a:spLocks/>
          </p:cNvSpPr>
          <p:nvPr/>
        </p:nvSpPr>
        <p:spPr>
          <a:xfrm>
            <a:off x="1524000" y="2611950"/>
            <a:ext cx="9144000" cy="23876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r>
              <a:rPr lang="en-GB" sz="6000" dirty="0">
                <a:solidFill>
                  <a:schemeClr val="tx1"/>
                </a:solidFill>
                <a:latin typeface="Calibri" pitchFamily="34" charset="0"/>
                <a:cs typeface="Calibri" pitchFamily="34" charset="0"/>
              </a:rPr>
              <a:t>Secondary surgery for positive speech outcomes</a:t>
            </a:r>
            <a:endParaRPr lang="en-GB" dirty="0"/>
          </a:p>
        </p:txBody>
      </p:sp>
    </p:spTree>
    <p:extLst>
      <p:ext uri="{BB962C8B-B14F-4D97-AF65-F5344CB8AC3E}">
        <p14:creationId xmlns:p14="http://schemas.microsoft.com/office/powerpoint/2010/main" val="3084442031"/>
      </p:ext>
    </p:extLst>
  </p:cSld>
  <p:clrMapOvr>
    <a:masterClrMapping/>
  </p:clrMapOvr>
  <p:transition spd="slow">
    <p:cove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91B68534-C629-7960-305C-090A3B845DA9}"/>
              </a:ext>
            </a:extLst>
          </p:cNvPr>
          <p:cNvSpPr>
            <a:spLocks noGrp="1"/>
          </p:cNvSpPr>
          <p:nvPr>
            <p:ph type="ctrTitle"/>
          </p:nvPr>
        </p:nvSpPr>
        <p:spPr>
          <a:xfrm>
            <a:off x="1524000" y="411163"/>
            <a:ext cx="9144000" cy="2176462"/>
          </a:xfrm>
        </p:spPr>
        <p:txBody>
          <a:bodyPr/>
          <a:lstStyle/>
          <a:p>
            <a:pPr eaLnBrk="1" hangingPunct="1"/>
            <a:r>
              <a:rPr lang="en-GB" altLang="en-US"/>
              <a:t>Approach to secondary speech surgery</a:t>
            </a:r>
          </a:p>
        </p:txBody>
      </p:sp>
      <p:sp>
        <p:nvSpPr>
          <p:cNvPr id="3" name="Subtitle 2">
            <a:extLst>
              <a:ext uri="{FF2B5EF4-FFF2-40B4-BE49-F238E27FC236}">
                <a16:creationId xmlns:a16="http://schemas.microsoft.com/office/drawing/2014/main" id="{6B713363-408D-843D-DD7B-188E14215B5A}"/>
              </a:ext>
            </a:extLst>
          </p:cNvPr>
          <p:cNvSpPr>
            <a:spLocks noGrp="1"/>
          </p:cNvSpPr>
          <p:nvPr>
            <p:ph type="subTitle" idx="1"/>
          </p:nvPr>
        </p:nvSpPr>
        <p:spPr>
          <a:xfrm>
            <a:off x="1524000" y="2990850"/>
            <a:ext cx="4154488" cy="2266950"/>
          </a:xfrm>
        </p:spPr>
        <p:txBody>
          <a:bodyPr rtlCol="0">
            <a:normAutofit fontScale="70000" lnSpcReduction="20000"/>
          </a:bodyPr>
          <a:lstStyle/>
          <a:p>
            <a:pPr eaLnBrk="1" fontAlgn="auto" hangingPunct="1">
              <a:spcAft>
                <a:spcPts val="0"/>
              </a:spcAft>
              <a:defRPr/>
            </a:pPr>
            <a:r>
              <a:rPr lang="en-GB" sz="4100" dirty="0"/>
              <a:t>Dave Drake</a:t>
            </a:r>
          </a:p>
          <a:p>
            <a:pPr eaLnBrk="1" fontAlgn="auto" hangingPunct="1">
              <a:spcAft>
                <a:spcPts val="0"/>
              </a:spcAft>
              <a:defRPr/>
            </a:pPr>
            <a:r>
              <a:rPr lang="en-GB" dirty="0"/>
              <a:t>Consultant Cleft and Maxillofacial Surgeon</a:t>
            </a:r>
          </a:p>
          <a:p>
            <a:pPr eaLnBrk="1" fontAlgn="auto" hangingPunct="1">
              <a:spcAft>
                <a:spcPts val="0"/>
              </a:spcAft>
              <a:defRPr/>
            </a:pPr>
            <a:r>
              <a:rPr lang="en-GB" dirty="0"/>
              <a:t>Royal Hospital for Children, Glasgow</a:t>
            </a:r>
          </a:p>
          <a:p>
            <a:pPr eaLnBrk="1" fontAlgn="auto" hangingPunct="1">
              <a:spcAft>
                <a:spcPts val="0"/>
              </a:spcAft>
              <a:defRPr/>
            </a:pPr>
            <a:r>
              <a:rPr lang="en-GB" dirty="0"/>
              <a:t>Previously</a:t>
            </a:r>
          </a:p>
          <a:p>
            <a:pPr eaLnBrk="1" fontAlgn="auto" hangingPunct="1">
              <a:spcAft>
                <a:spcPts val="0"/>
              </a:spcAft>
              <a:defRPr/>
            </a:pPr>
            <a:r>
              <a:rPr lang="en-GB" dirty="0" err="1"/>
              <a:t>Morriston</a:t>
            </a:r>
            <a:r>
              <a:rPr lang="en-GB" dirty="0"/>
              <a:t> Hospital, Swansea</a:t>
            </a:r>
          </a:p>
          <a:p>
            <a:pPr eaLnBrk="1" fontAlgn="auto" hangingPunct="1">
              <a:spcAft>
                <a:spcPts val="0"/>
              </a:spcAft>
              <a:defRPr/>
            </a:pPr>
            <a:r>
              <a:rPr lang="en-GB" dirty="0"/>
              <a:t>(2005 to 2018)</a:t>
            </a:r>
          </a:p>
          <a:p>
            <a:pPr eaLnBrk="1" fontAlgn="auto" hangingPunct="1">
              <a:spcAft>
                <a:spcPts val="0"/>
              </a:spcAft>
              <a:defRPr/>
            </a:pPr>
            <a:endParaRPr lang="en-GB" dirty="0"/>
          </a:p>
        </p:txBody>
      </p:sp>
      <p:pic>
        <p:nvPicPr>
          <p:cNvPr id="3076" name="Picture 5" descr="NHSWales">
            <a:extLst>
              <a:ext uri="{FF2B5EF4-FFF2-40B4-BE49-F238E27FC236}">
                <a16:creationId xmlns:a16="http://schemas.microsoft.com/office/drawing/2014/main" id="{D1456695-7113-BCF1-31D5-49B34BE33C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40950" y="5416550"/>
            <a:ext cx="1468438"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2" descr="http://www.knowledge.scot.nhs.uk/media/CLT/ImagesWidget/4062110/cleft-care-scotland-logo%20mkn.jpg">
            <a:extLst>
              <a:ext uri="{FF2B5EF4-FFF2-40B4-BE49-F238E27FC236}">
                <a16:creationId xmlns:a16="http://schemas.microsoft.com/office/drawing/2014/main" id="{EC66CC8D-83C8-5AF9-0B2A-2B3B8CD4CF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163" y="5257800"/>
            <a:ext cx="1717675"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TextBox 6">
            <a:extLst>
              <a:ext uri="{FF2B5EF4-FFF2-40B4-BE49-F238E27FC236}">
                <a16:creationId xmlns:a16="http://schemas.microsoft.com/office/drawing/2014/main" id="{3631CF5C-AA23-1F80-E95E-E588A33A3653}"/>
              </a:ext>
            </a:extLst>
          </p:cNvPr>
          <p:cNvSpPr txBox="1">
            <a:spLocks noChangeArrowheads="1"/>
          </p:cNvSpPr>
          <p:nvPr/>
        </p:nvSpPr>
        <p:spPr bwMode="auto">
          <a:xfrm>
            <a:off x="7150100" y="2990850"/>
            <a:ext cx="3584575"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Helen Extence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Lead Speech and Language Therapist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Morriston Hospital , Swasnea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60761333-A275-C0BA-56B4-B92AB7A20FE5}"/>
              </a:ext>
            </a:extLst>
          </p:cNvPr>
          <p:cNvSpPr>
            <a:spLocks noGrp="1"/>
          </p:cNvSpPr>
          <p:nvPr>
            <p:ph type="title"/>
          </p:nvPr>
        </p:nvSpPr>
        <p:spPr/>
        <p:txBody>
          <a:bodyPr/>
          <a:lstStyle/>
          <a:p>
            <a:pPr eaLnBrk="1" hangingPunct="1"/>
            <a:endParaRPr lang="en-GB" altLang="en-US"/>
          </a:p>
        </p:txBody>
      </p:sp>
      <p:pic>
        <p:nvPicPr>
          <p:cNvPr id="4099" name="Content Placeholder 3">
            <a:extLst>
              <a:ext uri="{FF2B5EF4-FFF2-40B4-BE49-F238E27FC236}">
                <a16:creationId xmlns:a16="http://schemas.microsoft.com/office/drawing/2014/main" id="{C2912AB3-9299-C928-5558-A1F1C83AF23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58775" y="244475"/>
            <a:ext cx="5640388" cy="3168650"/>
          </a:xfrm>
        </p:spPr>
      </p:pic>
      <p:pic>
        <p:nvPicPr>
          <p:cNvPr id="4100" name="Content Placeholder 3">
            <a:extLst>
              <a:ext uri="{FF2B5EF4-FFF2-40B4-BE49-F238E27FC236}">
                <a16:creationId xmlns:a16="http://schemas.microsoft.com/office/drawing/2014/main" id="{9EEB6605-BF5B-FB21-5710-CA789D840BB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54775" y="2478088"/>
            <a:ext cx="5399088" cy="404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6264C-D78F-15BE-66C7-88C4D4A06F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CD72F2-DD8D-8B4F-1083-899997E1402C}"/>
              </a:ext>
            </a:extLst>
          </p:cNvPr>
          <p:cNvSpPr>
            <a:spLocks noGrp="1"/>
          </p:cNvSpPr>
          <p:nvPr>
            <p:ph type="title"/>
          </p:nvPr>
        </p:nvSpPr>
        <p:spPr/>
        <p:txBody>
          <a:bodyPr>
            <a:normAutofit/>
          </a:bodyPr>
          <a:lstStyle/>
          <a:p>
            <a:r>
              <a:rPr lang="en-GB" dirty="0"/>
              <a:t>Data completeness by year of birth</a:t>
            </a:r>
          </a:p>
        </p:txBody>
      </p:sp>
      <p:graphicFrame>
        <p:nvGraphicFramePr>
          <p:cNvPr id="4" name="Chart 3">
            <a:extLst>
              <a:ext uri="{FF2B5EF4-FFF2-40B4-BE49-F238E27FC236}">
                <a16:creationId xmlns:a16="http://schemas.microsoft.com/office/drawing/2014/main" id="{DF25CE85-B64C-CF10-2D8D-7338B4725D84}"/>
              </a:ext>
            </a:extLst>
          </p:cNvPr>
          <p:cNvGraphicFramePr>
            <a:graphicFrameLocks/>
          </p:cNvGraphicFramePr>
          <p:nvPr/>
        </p:nvGraphicFramePr>
        <p:xfrm>
          <a:off x="6233654" y="1614946"/>
          <a:ext cx="5762727" cy="424016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hart 15">
            <a:extLst>
              <a:ext uri="{FF2B5EF4-FFF2-40B4-BE49-F238E27FC236}">
                <a16:creationId xmlns:a16="http://schemas.microsoft.com/office/drawing/2014/main" id="{DF25CE85-B64C-CF10-2D8D-7338B4725D84}"/>
              </a:ext>
            </a:extLst>
          </p:cNvPr>
          <p:cNvGraphicFramePr>
            <a:graphicFrameLocks/>
          </p:cNvGraphicFramePr>
          <p:nvPr/>
        </p:nvGraphicFramePr>
        <p:xfrm>
          <a:off x="290370" y="1614946"/>
          <a:ext cx="5805630" cy="4240161"/>
        </p:xfrm>
        <a:graphic>
          <a:graphicData uri="http://schemas.openxmlformats.org/drawingml/2006/chart">
            <c:chart xmlns:c="http://schemas.openxmlformats.org/drawingml/2006/chart" xmlns:r="http://schemas.openxmlformats.org/officeDocument/2006/relationships" r:id="rId4"/>
          </a:graphicData>
        </a:graphic>
      </p:graphicFrame>
      <p:cxnSp>
        <p:nvCxnSpPr>
          <p:cNvPr id="20" name="Straight Connector 19">
            <a:extLst>
              <a:ext uri="{FF2B5EF4-FFF2-40B4-BE49-F238E27FC236}">
                <a16:creationId xmlns:a16="http://schemas.microsoft.com/office/drawing/2014/main" id="{A4D742A0-5B60-AB67-4BDD-AAD1B8725941}"/>
              </a:ext>
            </a:extLst>
          </p:cNvPr>
          <p:cNvCxnSpPr/>
          <p:nvPr/>
        </p:nvCxnSpPr>
        <p:spPr>
          <a:xfrm>
            <a:off x="931492" y="2185834"/>
            <a:ext cx="5164508"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FA1E7BD9-3C16-C6D4-16B5-ED374A69557C}"/>
              </a:ext>
            </a:extLst>
          </p:cNvPr>
          <p:cNvCxnSpPr/>
          <p:nvPr/>
        </p:nvCxnSpPr>
        <p:spPr>
          <a:xfrm>
            <a:off x="6831873" y="2656319"/>
            <a:ext cx="5164508"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38968159"/>
      </p:ext>
    </p:extLst>
  </p:cSld>
  <p:clrMapOvr>
    <a:masterClrMapping/>
  </p:clrMapOvr>
  <p:transition spd="slow">
    <p:cove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FE8886D5-98B2-E33B-68C9-432E7774C567}"/>
              </a:ext>
            </a:extLst>
          </p:cNvPr>
          <p:cNvSpPr>
            <a:spLocks noGrp="1"/>
          </p:cNvSpPr>
          <p:nvPr>
            <p:ph type="title"/>
          </p:nvPr>
        </p:nvSpPr>
        <p:spPr/>
        <p:txBody>
          <a:bodyPr/>
          <a:lstStyle/>
          <a:p>
            <a:pPr eaLnBrk="1" hangingPunct="1"/>
            <a:r>
              <a:rPr lang="en-GB" altLang="en-US"/>
              <a:t>Why have I been asked to speak </a:t>
            </a:r>
          </a:p>
        </p:txBody>
      </p:sp>
      <p:sp>
        <p:nvSpPr>
          <p:cNvPr id="3" name="Content Placeholder 2">
            <a:extLst>
              <a:ext uri="{FF2B5EF4-FFF2-40B4-BE49-F238E27FC236}">
                <a16:creationId xmlns:a16="http://schemas.microsoft.com/office/drawing/2014/main" id="{211A7769-A257-A354-BD13-4D26C23651D3}"/>
              </a:ext>
            </a:extLst>
          </p:cNvPr>
          <p:cNvSpPr>
            <a:spLocks noGrp="1"/>
          </p:cNvSpPr>
          <p:nvPr>
            <p:ph idx="1"/>
          </p:nvPr>
        </p:nvSpPr>
        <p:spPr/>
        <p:txBody>
          <a:bodyPr rtlCol="0">
            <a:normAutofit fontScale="92500" lnSpcReduction="10000"/>
          </a:bodyPr>
          <a:lstStyle/>
          <a:p>
            <a:pPr marL="0" indent="0" eaLnBrk="1" fontAlgn="auto" hangingPunct="1">
              <a:spcAft>
                <a:spcPts val="0"/>
              </a:spcAft>
              <a:buFont typeface="Arial" panose="020B0604020202020204" pitchFamily="34" charset="0"/>
              <a:buNone/>
              <a:defRPr/>
            </a:pPr>
            <a:r>
              <a:rPr lang="en-GB" b="1" i="1" dirty="0"/>
              <a:t>20% of children in South Wales had secondary speech surgery. </a:t>
            </a:r>
          </a:p>
          <a:p>
            <a:pPr marL="0" indent="0" eaLnBrk="1" fontAlgn="auto" hangingPunct="1">
              <a:spcAft>
                <a:spcPts val="0"/>
              </a:spcAft>
              <a:buFont typeface="Arial" panose="020B0604020202020204" pitchFamily="34" charset="0"/>
              <a:buNone/>
              <a:defRPr/>
            </a:pPr>
            <a:endParaRPr lang="en-GB" b="1" i="1" dirty="0"/>
          </a:p>
          <a:p>
            <a:pPr marL="0" indent="0" eaLnBrk="1" fontAlgn="auto" hangingPunct="1">
              <a:spcAft>
                <a:spcPts val="0"/>
              </a:spcAft>
              <a:buFont typeface="Arial" panose="020B0604020202020204" pitchFamily="34" charset="0"/>
              <a:buNone/>
              <a:defRPr/>
            </a:pPr>
            <a:r>
              <a:rPr lang="en-GB" b="1" i="1" dirty="0"/>
              <a:t>Of these, 82% had no evidence of a structurally-related issue after surgery (national average: 58%, cleft service range: 23%-82%)</a:t>
            </a:r>
          </a:p>
          <a:p>
            <a:pPr marL="0" indent="0" eaLnBrk="1" fontAlgn="auto" hangingPunct="1">
              <a:spcAft>
                <a:spcPts val="0"/>
              </a:spcAft>
              <a:buFont typeface="Arial" panose="020B0604020202020204" pitchFamily="34" charset="0"/>
              <a:buNone/>
              <a:defRPr/>
            </a:pPr>
            <a:endParaRPr lang="en-GB" dirty="0"/>
          </a:p>
          <a:p>
            <a:pPr marL="0" indent="0" eaLnBrk="1" fontAlgn="auto" hangingPunct="1">
              <a:spcAft>
                <a:spcPts val="0"/>
              </a:spcAft>
              <a:buFont typeface="Arial" panose="020B0604020202020204" pitchFamily="34" charset="0"/>
              <a:buNone/>
              <a:defRPr/>
            </a:pPr>
            <a:r>
              <a:rPr lang="en-GB" dirty="0"/>
              <a:t>Not just about speech surgery but how a Cleft MDT of surgeon and speech therapists achieve good results</a:t>
            </a:r>
          </a:p>
          <a:p>
            <a:pPr marL="0" indent="0" eaLnBrk="1" fontAlgn="auto" hangingPunct="1">
              <a:spcAft>
                <a:spcPts val="0"/>
              </a:spcAft>
              <a:buFont typeface="Arial" panose="020B0604020202020204" pitchFamily="34" charset="0"/>
              <a:buNone/>
              <a:defRPr/>
            </a:pPr>
            <a:endParaRPr lang="en-GB" dirty="0"/>
          </a:p>
          <a:p>
            <a:pPr marL="0" indent="0" eaLnBrk="1" fontAlgn="auto" hangingPunct="1">
              <a:spcAft>
                <a:spcPts val="0"/>
              </a:spcAft>
              <a:buFont typeface="Arial" panose="020B0604020202020204" pitchFamily="34" charset="0"/>
              <a:buNone/>
              <a:defRPr/>
            </a:pPr>
            <a:r>
              <a:rPr lang="en-GB" dirty="0"/>
              <a:t>Helen </a:t>
            </a:r>
            <a:r>
              <a:rPr lang="en-GB" dirty="0" err="1"/>
              <a:t>Extence</a:t>
            </a:r>
            <a:r>
              <a:rPr lang="en-GB" dirty="0"/>
              <a:t> and the speech therapy team in South Wales</a:t>
            </a:r>
          </a:p>
          <a:p>
            <a:pPr marL="0" indent="0" eaLnBrk="1" fontAlgn="auto" hangingPunct="1">
              <a:spcAft>
                <a:spcPts val="0"/>
              </a:spcAft>
              <a:buFont typeface="Arial" panose="020B0604020202020204" pitchFamily="34" charset="0"/>
              <a:buNone/>
              <a:defRPr/>
            </a:pPr>
            <a:r>
              <a:rPr lang="en-GB" dirty="0"/>
              <a:t>(and the rest of the cleft team)</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3EE63A48-B1CB-FDD0-0794-0B2EE344EADE}"/>
              </a:ext>
            </a:extLst>
          </p:cNvPr>
          <p:cNvSpPr>
            <a:spLocks noGrp="1" noChangeArrowheads="1"/>
          </p:cNvSpPr>
          <p:nvPr>
            <p:ph type="title"/>
          </p:nvPr>
        </p:nvSpPr>
        <p:spPr/>
        <p:txBody>
          <a:bodyPr/>
          <a:lstStyle/>
          <a:p>
            <a:pPr eaLnBrk="1" hangingPunct="1"/>
            <a:r>
              <a:rPr lang="en-GB" altLang="en-US"/>
              <a:t>Palate Repair- my approach</a:t>
            </a:r>
            <a:endParaRPr lang="en-US" altLang="en-US"/>
          </a:p>
        </p:txBody>
      </p:sp>
      <p:sp>
        <p:nvSpPr>
          <p:cNvPr id="12291" name="Rectangle 3">
            <a:extLst>
              <a:ext uri="{FF2B5EF4-FFF2-40B4-BE49-F238E27FC236}">
                <a16:creationId xmlns:a16="http://schemas.microsoft.com/office/drawing/2014/main" id="{ADF8B87A-B06C-8BD6-6FBF-F136C6AC4E05}"/>
              </a:ext>
            </a:extLst>
          </p:cNvPr>
          <p:cNvSpPr>
            <a:spLocks noGrp="1" noChangeArrowheads="1"/>
          </p:cNvSpPr>
          <p:nvPr>
            <p:ph type="body" idx="1"/>
          </p:nvPr>
        </p:nvSpPr>
        <p:spPr/>
        <p:txBody>
          <a:bodyPr rtlCol="0">
            <a:normAutofit fontScale="92500" lnSpcReduction="10000"/>
          </a:bodyPr>
          <a:lstStyle/>
          <a:p>
            <a:pPr algn="ctr" eaLnBrk="1" fontAlgn="auto" hangingPunct="1">
              <a:spcAft>
                <a:spcPts val="0"/>
              </a:spcAft>
              <a:buFontTx/>
              <a:buNone/>
              <a:defRPr/>
            </a:pPr>
            <a:r>
              <a:rPr lang="en-GB" dirty="0"/>
              <a:t>Ideally at 6 months  Before 1 year </a:t>
            </a:r>
          </a:p>
          <a:p>
            <a:pPr eaLnBrk="1" fontAlgn="auto" hangingPunct="1">
              <a:spcAft>
                <a:spcPts val="0"/>
              </a:spcAft>
              <a:buFontTx/>
              <a:buNone/>
              <a:defRPr/>
            </a:pPr>
            <a:r>
              <a:rPr lang="en-GB" dirty="0"/>
              <a:t>Functional reconstruction of muscles</a:t>
            </a:r>
          </a:p>
          <a:p>
            <a:pPr eaLnBrk="1" fontAlgn="auto" hangingPunct="1">
              <a:spcAft>
                <a:spcPts val="0"/>
              </a:spcAft>
              <a:buFontTx/>
              <a:buNone/>
              <a:defRPr/>
            </a:pPr>
            <a:endParaRPr lang="en-GB" dirty="0"/>
          </a:p>
          <a:p>
            <a:pPr eaLnBrk="1" fontAlgn="auto" hangingPunct="1">
              <a:spcAft>
                <a:spcPts val="0"/>
              </a:spcAft>
              <a:buFontTx/>
              <a:buNone/>
              <a:defRPr/>
            </a:pPr>
            <a:r>
              <a:rPr lang="en-GB" dirty="0"/>
              <a:t>Maintain palate length</a:t>
            </a:r>
          </a:p>
          <a:p>
            <a:pPr eaLnBrk="1" fontAlgn="auto" hangingPunct="1">
              <a:spcAft>
                <a:spcPts val="0"/>
              </a:spcAft>
              <a:buFontTx/>
              <a:buNone/>
              <a:defRPr/>
            </a:pPr>
            <a:endParaRPr lang="en-GB" dirty="0"/>
          </a:p>
          <a:p>
            <a:pPr eaLnBrk="1" fontAlgn="auto" hangingPunct="1">
              <a:spcAft>
                <a:spcPts val="0"/>
              </a:spcAft>
              <a:buFontTx/>
              <a:buNone/>
              <a:defRPr/>
            </a:pPr>
            <a:r>
              <a:rPr lang="en-GB" dirty="0"/>
              <a:t>Minimise fistulas</a:t>
            </a:r>
          </a:p>
          <a:p>
            <a:pPr eaLnBrk="1" fontAlgn="auto" hangingPunct="1">
              <a:spcAft>
                <a:spcPts val="0"/>
              </a:spcAft>
              <a:buFontTx/>
              <a:buNone/>
              <a:defRPr/>
            </a:pPr>
            <a:endParaRPr lang="en-GB" dirty="0"/>
          </a:p>
          <a:p>
            <a:pPr eaLnBrk="1" fontAlgn="auto" hangingPunct="1">
              <a:spcAft>
                <a:spcPts val="0"/>
              </a:spcAft>
              <a:buFontTx/>
              <a:buNone/>
              <a:defRPr/>
            </a:pPr>
            <a:r>
              <a:rPr lang="en-GB" dirty="0"/>
              <a:t>If UCLP/BCLP then should have anterior hard palate repaired with a vomer flap at time of lip surgery if possible</a:t>
            </a:r>
          </a:p>
          <a:p>
            <a:pPr algn="ctr" eaLnBrk="1" fontAlgn="auto" hangingPunct="1">
              <a:spcAft>
                <a:spcPts val="0"/>
              </a:spcAft>
              <a:buFontTx/>
              <a:buNone/>
              <a:defRPr/>
            </a:pPr>
            <a:r>
              <a:rPr lang="en-GB" dirty="0"/>
              <a:t> </a:t>
            </a:r>
          </a:p>
          <a:p>
            <a:pPr eaLnBrk="1" fontAlgn="auto" hangingPunct="1">
              <a:spcAft>
                <a:spcPts val="0"/>
              </a:spcAft>
              <a:buFontTx/>
              <a:buNone/>
              <a:defRPr/>
            </a:pPr>
            <a:endParaRPr lang="en-GB" dirty="0"/>
          </a:p>
          <a:p>
            <a:pPr eaLnBrk="1" fontAlgn="auto" hangingPunct="1">
              <a:spcAft>
                <a:spcPts val="0"/>
              </a:spcAft>
              <a:buFontTx/>
              <a:buNone/>
              <a:defRPr/>
            </a:pPr>
            <a:endParaRPr lang="en-GB"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D831D8CB-3699-9DEC-2F07-503A2848C67A}"/>
              </a:ext>
            </a:extLst>
          </p:cNvPr>
          <p:cNvSpPr>
            <a:spLocks noGrp="1"/>
          </p:cNvSpPr>
          <p:nvPr>
            <p:ph type="title"/>
          </p:nvPr>
        </p:nvSpPr>
        <p:spPr/>
        <p:txBody>
          <a:bodyPr/>
          <a:lstStyle/>
          <a:p>
            <a:pPr eaLnBrk="1" hangingPunct="1"/>
            <a:endParaRPr lang="en-GB" altLang="en-US"/>
          </a:p>
        </p:txBody>
      </p:sp>
      <p:pic>
        <p:nvPicPr>
          <p:cNvPr id="7171" name="Content Placeholder 3">
            <a:extLst>
              <a:ext uri="{FF2B5EF4-FFF2-40B4-BE49-F238E27FC236}">
                <a16:creationId xmlns:a16="http://schemas.microsoft.com/office/drawing/2014/main" id="{E22F5149-A405-81F6-F688-689660A8238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616075" y="365125"/>
            <a:ext cx="8229600" cy="3421063"/>
          </a:xfrm>
        </p:spPr>
      </p:pic>
      <p:pic>
        <p:nvPicPr>
          <p:cNvPr id="7172" name="Content Placeholder 4">
            <a:extLst>
              <a:ext uri="{FF2B5EF4-FFF2-40B4-BE49-F238E27FC236}">
                <a16:creationId xmlns:a16="http://schemas.microsoft.com/office/drawing/2014/main" id="{00648EA4-C762-FD47-F59F-6DF85E131E42}"/>
              </a:ext>
            </a:extLst>
          </p:cNvPr>
          <p:cNvPicPr>
            <a:picLocks noChangeAspect="1"/>
          </p:cNvPicPr>
          <p:nvPr/>
        </p:nvPicPr>
        <p:blipFill>
          <a:blip r:embed="rId3">
            <a:extLst>
              <a:ext uri="{28A0092B-C50C-407E-A947-70E740481C1C}">
                <a14:useLocalDpi xmlns:a14="http://schemas.microsoft.com/office/drawing/2010/main" val="0"/>
              </a:ext>
            </a:extLst>
          </a:blip>
          <a:srcRect t="19449" b="22713"/>
          <a:stretch>
            <a:fillRect/>
          </a:stretch>
        </p:blipFill>
        <p:spPr bwMode="auto">
          <a:xfrm>
            <a:off x="4681538" y="3786188"/>
            <a:ext cx="3502025"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6A3CCD50-708B-2A99-BBB5-6ED40BF52852}"/>
              </a:ext>
            </a:extLst>
          </p:cNvPr>
          <p:cNvSpPr>
            <a:spLocks noGrp="1" noChangeArrowheads="1"/>
          </p:cNvSpPr>
          <p:nvPr>
            <p:ph type="title"/>
          </p:nvPr>
        </p:nvSpPr>
        <p:spPr/>
        <p:txBody>
          <a:bodyPr/>
          <a:lstStyle/>
          <a:p>
            <a:pPr eaLnBrk="1" hangingPunct="1"/>
            <a:r>
              <a:rPr lang="en-GB" altLang="en-US"/>
              <a:t>Palate Repair –my approach</a:t>
            </a:r>
            <a:endParaRPr lang="en-US" altLang="en-US"/>
          </a:p>
        </p:txBody>
      </p:sp>
      <p:sp>
        <p:nvSpPr>
          <p:cNvPr id="8195" name="Rectangle 3">
            <a:extLst>
              <a:ext uri="{FF2B5EF4-FFF2-40B4-BE49-F238E27FC236}">
                <a16:creationId xmlns:a16="http://schemas.microsoft.com/office/drawing/2014/main" id="{B487C822-3EA0-BA02-08D8-1C60B7A3D81A}"/>
              </a:ext>
            </a:extLst>
          </p:cNvPr>
          <p:cNvSpPr>
            <a:spLocks noGrp="1" noChangeArrowheads="1"/>
          </p:cNvSpPr>
          <p:nvPr>
            <p:ph type="body" idx="1"/>
          </p:nvPr>
        </p:nvSpPr>
        <p:spPr/>
        <p:txBody>
          <a:bodyPr/>
          <a:lstStyle/>
          <a:p>
            <a:pPr algn="ctr" eaLnBrk="1" hangingPunct="1">
              <a:buFontTx/>
              <a:buNone/>
            </a:pPr>
            <a:r>
              <a:rPr lang="en-GB" altLang="en-US"/>
              <a:t>Aims</a:t>
            </a:r>
          </a:p>
          <a:p>
            <a:pPr eaLnBrk="1" hangingPunct="1">
              <a:buFontTx/>
              <a:buNone/>
            </a:pPr>
            <a:endParaRPr lang="en-GB" altLang="en-US"/>
          </a:p>
          <a:p>
            <a:pPr eaLnBrk="1" hangingPunct="1">
              <a:buFontTx/>
              <a:buNone/>
            </a:pPr>
            <a:r>
              <a:rPr lang="en-GB" altLang="en-US"/>
              <a:t>Robust 2 layer closure hard palate and 3 layer closure soft palate</a:t>
            </a:r>
          </a:p>
          <a:p>
            <a:pPr eaLnBrk="1" hangingPunct="1">
              <a:buFontTx/>
              <a:buNone/>
            </a:pPr>
            <a:endParaRPr lang="en-GB" altLang="en-US"/>
          </a:p>
          <a:p>
            <a:pPr eaLnBrk="1" hangingPunct="1">
              <a:buFontTx/>
              <a:buNone/>
            </a:pPr>
            <a:r>
              <a:rPr lang="en-GB" altLang="en-US"/>
              <a:t>One surgery not staged</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78B8C937-1E7C-CA28-5987-2EAD45DD23E3}"/>
              </a:ext>
            </a:extLst>
          </p:cNvPr>
          <p:cNvSpPr>
            <a:spLocks noGrp="1" noChangeArrowheads="1"/>
          </p:cNvSpPr>
          <p:nvPr>
            <p:ph type="title"/>
          </p:nvPr>
        </p:nvSpPr>
        <p:spPr/>
        <p:txBody>
          <a:bodyPr/>
          <a:lstStyle/>
          <a:p>
            <a:pPr eaLnBrk="1" hangingPunct="1"/>
            <a:r>
              <a:rPr lang="en-GB" altLang="en-US"/>
              <a:t>Palate Repair</a:t>
            </a:r>
            <a:endParaRPr lang="en-US" altLang="en-US"/>
          </a:p>
        </p:txBody>
      </p:sp>
      <p:sp>
        <p:nvSpPr>
          <p:cNvPr id="9219" name="Rectangle 3">
            <a:extLst>
              <a:ext uri="{FF2B5EF4-FFF2-40B4-BE49-F238E27FC236}">
                <a16:creationId xmlns:a16="http://schemas.microsoft.com/office/drawing/2014/main" id="{86D5B3DD-7FCD-14F5-463A-1D777730AE35}"/>
              </a:ext>
            </a:extLst>
          </p:cNvPr>
          <p:cNvSpPr>
            <a:spLocks noGrp="1" noChangeArrowheads="1"/>
          </p:cNvSpPr>
          <p:nvPr>
            <p:ph type="body" idx="1"/>
          </p:nvPr>
        </p:nvSpPr>
        <p:spPr/>
        <p:txBody>
          <a:bodyPr/>
          <a:lstStyle/>
          <a:p>
            <a:pPr eaLnBrk="1" hangingPunct="1">
              <a:buFontTx/>
              <a:buNone/>
            </a:pPr>
            <a:r>
              <a:rPr lang="en-GB" altLang="en-US" b="1"/>
              <a:t>Intravelar veloplasty</a:t>
            </a:r>
          </a:p>
          <a:p>
            <a:pPr eaLnBrk="1" hangingPunct="1">
              <a:buFontTx/>
              <a:buNone/>
            </a:pPr>
            <a:endParaRPr lang="en-GB" altLang="en-US"/>
          </a:p>
          <a:p>
            <a:pPr eaLnBrk="1" hangingPunct="1">
              <a:buFontTx/>
              <a:buNone/>
            </a:pPr>
            <a:r>
              <a:rPr lang="en-GB" altLang="en-US"/>
              <a:t>Sommerlad type repair</a:t>
            </a:r>
          </a:p>
          <a:p>
            <a:pPr eaLnBrk="1" hangingPunct="1">
              <a:buFontTx/>
              <a:buNone/>
            </a:pPr>
            <a:endParaRPr lang="en-GB" altLang="en-US"/>
          </a:p>
          <a:p>
            <a:pPr eaLnBrk="1" hangingPunct="1">
              <a:buFontTx/>
              <a:buNone/>
            </a:pPr>
            <a:r>
              <a:rPr lang="en-GB" altLang="en-US"/>
              <a:t>Modified Von Langenbeck approach</a:t>
            </a:r>
          </a:p>
          <a:p>
            <a:pPr eaLnBrk="1" hangingPunct="1">
              <a:buFontTx/>
              <a:buNone/>
            </a:pPr>
            <a:endParaRPr lang="en-GB" altLang="en-US"/>
          </a:p>
          <a:p>
            <a:pPr eaLnBrk="1" hangingPunct="1">
              <a:buFontTx/>
              <a:buNone/>
            </a:pPr>
            <a:r>
              <a:rPr lang="en-GB" altLang="en-US"/>
              <a:t>Keep lateral releases to a minimum</a:t>
            </a:r>
          </a:p>
          <a:p>
            <a:pPr eaLnBrk="1" hangingPunct="1">
              <a:buFontTx/>
              <a:buNone/>
            </a:pPr>
            <a:endParaRPr lang="en-GB" alt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SCF5052">
            <a:extLst>
              <a:ext uri="{FF2B5EF4-FFF2-40B4-BE49-F238E27FC236}">
                <a16:creationId xmlns:a16="http://schemas.microsoft.com/office/drawing/2014/main" id="{4DBE270F-C18A-6253-1669-932D0BE8DD42}"/>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981200" y="774700"/>
            <a:ext cx="3959225" cy="2333625"/>
          </a:xfrm>
        </p:spPr>
      </p:pic>
      <p:pic>
        <p:nvPicPr>
          <p:cNvPr id="10243" name="Picture 2" descr="DSCF5061">
            <a:extLst>
              <a:ext uri="{FF2B5EF4-FFF2-40B4-BE49-F238E27FC236}">
                <a16:creationId xmlns:a16="http://schemas.microsoft.com/office/drawing/2014/main" id="{2585BE93-BD1D-B7B9-5C8C-222D574F09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1575" y="779463"/>
            <a:ext cx="3959225" cy="232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Content Placeholder 3">
            <a:extLst>
              <a:ext uri="{FF2B5EF4-FFF2-40B4-BE49-F238E27FC236}">
                <a16:creationId xmlns:a16="http://schemas.microsoft.com/office/drawing/2014/main" id="{C07DAD47-CB1C-2A80-DBAC-BEB5ACC5DA35}"/>
              </a:ext>
            </a:extLst>
          </p:cNvPr>
          <p:cNvPicPr>
            <a:picLocks noChangeAspect="1"/>
          </p:cNvPicPr>
          <p:nvPr/>
        </p:nvPicPr>
        <p:blipFill>
          <a:blip r:embed="rId4">
            <a:extLst>
              <a:ext uri="{28A0092B-C50C-407E-A947-70E740481C1C}">
                <a14:useLocalDpi xmlns:a14="http://schemas.microsoft.com/office/drawing/2010/main" val="0"/>
              </a:ext>
            </a:extLst>
          </a:blip>
          <a:srcRect t="8588" b="23000"/>
          <a:stretch>
            <a:fillRect/>
          </a:stretch>
        </p:blipFill>
        <p:spPr bwMode="auto">
          <a:xfrm>
            <a:off x="2551113" y="3455988"/>
            <a:ext cx="3048000" cy="312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Content Placeholder 3">
            <a:extLst>
              <a:ext uri="{FF2B5EF4-FFF2-40B4-BE49-F238E27FC236}">
                <a16:creationId xmlns:a16="http://schemas.microsoft.com/office/drawing/2014/main" id="{D4E594DA-CC2C-D1A5-EF24-262333696DF5}"/>
              </a:ext>
            </a:extLst>
          </p:cNvPr>
          <p:cNvPicPr>
            <a:picLocks noChangeAspect="1"/>
          </p:cNvPicPr>
          <p:nvPr/>
        </p:nvPicPr>
        <p:blipFill>
          <a:blip r:embed="rId5">
            <a:extLst>
              <a:ext uri="{28A0092B-C50C-407E-A947-70E740481C1C}">
                <a14:useLocalDpi xmlns:a14="http://schemas.microsoft.com/office/drawing/2010/main" val="0"/>
              </a:ext>
            </a:extLst>
          </a:blip>
          <a:srcRect t="22906" b="18227"/>
          <a:stretch>
            <a:fillRect/>
          </a:stretch>
        </p:blipFill>
        <p:spPr bwMode="auto">
          <a:xfrm>
            <a:off x="6578600" y="3465513"/>
            <a:ext cx="3490913" cy="307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2">
            <a:extLst>
              <a:ext uri="{FF2B5EF4-FFF2-40B4-BE49-F238E27FC236}">
                <a16:creationId xmlns:a16="http://schemas.microsoft.com/office/drawing/2014/main" id="{7744C1D1-B290-16F2-5E34-FED7D33130B8}"/>
              </a:ext>
            </a:extLst>
          </p:cNvPr>
          <p:cNvSpPr>
            <a:spLocks noGrp="1"/>
          </p:cNvSpPr>
          <p:nvPr>
            <p:ph type="title"/>
          </p:nvPr>
        </p:nvSpPr>
        <p:spPr/>
        <p:txBody>
          <a:bodyPr/>
          <a:lstStyle/>
          <a:p>
            <a:pPr eaLnBrk="1" hangingPunct="1"/>
            <a:r>
              <a:rPr lang="en-GB" altLang="en-US"/>
              <a:t>Post surgery speech review</a:t>
            </a:r>
          </a:p>
        </p:txBody>
      </p:sp>
      <p:sp>
        <p:nvSpPr>
          <p:cNvPr id="11267" name="Content Placeholder 3">
            <a:extLst>
              <a:ext uri="{FF2B5EF4-FFF2-40B4-BE49-F238E27FC236}">
                <a16:creationId xmlns:a16="http://schemas.microsoft.com/office/drawing/2014/main" id="{749B9D28-CF80-2E09-03AC-53EAEC815CAC}"/>
              </a:ext>
            </a:extLst>
          </p:cNvPr>
          <p:cNvSpPr>
            <a:spLocks noGrp="1"/>
          </p:cNvSpPr>
          <p:nvPr>
            <p:ph idx="1"/>
          </p:nvPr>
        </p:nvSpPr>
        <p:spPr/>
        <p:txBody>
          <a:bodyPr/>
          <a:lstStyle/>
          <a:p>
            <a:pPr marL="0" indent="0" eaLnBrk="1" hangingPunct="1">
              <a:buFont typeface="Arial" panose="020B0604020202020204" pitchFamily="34" charset="0"/>
              <a:buNone/>
            </a:pPr>
            <a:r>
              <a:rPr lang="en-GB" altLang="en-US"/>
              <a:t>Close well managed speech review at 18 months and 3 years </a:t>
            </a:r>
          </a:p>
          <a:p>
            <a:pPr marL="0" indent="0" eaLnBrk="1" hangingPunct="1">
              <a:buFont typeface="Arial" panose="020B0604020202020204" pitchFamily="34" charset="0"/>
              <a:buNone/>
            </a:pPr>
            <a:endParaRPr lang="en-GB" altLang="en-US"/>
          </a:p>
          <a:p>
            <a:pPr marL="0" indent="0" eaLnBrk="1" hangingPunct="1">
              <a:buFont typeface="Arial" panose="020B0604020202020204" pitchFamily="34" charset="0"/>
              <a:buNone/>
            </a:pPr>
            <a:r>
              <a:rPr lang="en-GB" altLang="en-US"/>
              <a:t>High risk patients ( BCLP and wide palates) additional review at 2</a:t>
            </a:r>
          </a:p>
          <a:p>
            <a:pPr marL="0" indent="0" eaLnBrk="1" hangingPunct="1">
              <a:buFont typeface="Arial" panose="020B0604020202020204" pitchFamily="34" charset="0"/>
              <a:buNone/>
            </a:pPr>
            <a:endParaRPr lang="en-GB" altLang="en-US"/>
          </a:p>
          <a:p>
            <a:pPr marL="0" indent="0" eaLnBrk="1" hangingPunct="1">
              <a:buFont typeface="Arial" panose="020B0604020202020204" pitchFamily="34" charset="0"/>
              <a:buNone/>
            </a:pPr>
            <a:r>
              <a:rPr lang="en-GB" altLang="en-US"/>
              <a:t>Aim to reduce delays and quick decision making </a:t>
            </a:r>
          </a:p>
          <a:p>
            <a:pPr marL="0" indent="0" eaLnBrk="1" hangingPunct="1">
              <a:buFont typeface="Arial" panose="020B0604020202020204" pitchFamily="34" charset="0"/>
              <a:buNone/>
            </a:pPr>
            <a:endParaRPr lang="en-GB" altLang="en-US"/>
          </a:p>
          <a:p>
            <a:pPr marL="0" indent="0" eaLnBrk="1" hangingPunct="1">
              <a:buFont typeface="Arial" panose="020B0604020202020204" pitchFamily="34" charset="0"/>
              <a:buNone/>
            </a:pPr>
            <a:r>
              <a:rPr lang="en-GB" altLang="en-US"/>
              <a:t>Evidence of significant VPD  at 18 months 2 or 3 then for review and treatment </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21AA23C3-C9F8-7177-BB9A-37FE20FA47EF}"/>
              </a:ext>
            </a:extLst>
          </p:cNvPr>
          <p:cNvSpPr>
            <a:spLocks noGrp="1"/>
          </p:cNvSpPr>
          <p:nvPr>
            <p:ph type="title"/>
          </p:nvPr>
        </p:nvSpPr>
        <p:spPr/>
        <p:txBody>
          <a:bodyPr/>
          <a:lstStyle/>
          <a:p>
            <a:pPr eaLnBrk="1" hangingPunct="1"/>
            <a:r>
              <a:rPr lang="en-GB" altLang="en-US"/>
              <a:t>If structural problems palate (20%) determined clinically and /or radiographically</a:t>
            </a:r>
          </a:p>
        </p:txBody>
      </p:sp>
      <p:sp>
        <p:nvSpPr>
          <p:cNvPr id="3" name="Content Placeholder 2">
            <a:extLst>
              <a:ext uri="{FF2B5EF4-FFF2-40B4-BE49-F238E27FC236}">
                <a16:creationId xmlns:a16="http://schemas.microsoft.com/office/drawing/2014/main" id="{0E91CD7C-D9B0-791A-7B45-AD1C04B2410A}"/>
              </a:ext>
            </a:extLst>
          </p:cNvPr>
          <p:cNvSpPr>
            <a:spLocks noGrp="1"/>
          </p:cNvSpPr>
          <p:nvPr>
            <p:ph idx="1"/>
          </p:nvPr>
        </p:nvSpPr>
        <p:spPr/>
        <p:txBody>
          <a:bodyPr rtlCol="0">
            <a:normAutofit fontScale="92500" lnSpcReduction="10000"/>
          </a:bodyPr>
          <a:lstStyle/>
          <a:p>
            <a:pPr marL="0" indent="0" eaLnBrk="1" fontAlgn="auto" hangingPunct="1">
              <a:spcAft>
                <a:spcPts val="0"/>
              </a:spcAft>
              <a:buFont typeface="Arial" panose="020B0604020202020204" pitchFamily="34" charset="0"/>
              <a:buNone/>
              <a:defRPr/>
            </a:pPr>
            <a:r>
              <a:rPr lang="en-GB" dirty="0"/>
              <a:t>Short palate</a:t>
            </a:r>
          </a:p>
          <a:p>
            <a:pPr marL="0" indent="0" eaLnBrk="1" fontAlgn="auto" hangingPunct="1">
              <a:spcAft>
                <a:spcPts val="0"/>
              </a:spcAft>
              <a:buFont typeface="Arial" panose="020B0604020202020204" pitchFamily="34" charset="0"/>
              <a:buNone/>
              <a:defRPr/>
            </a:pPr>
            <a:r>
              <a:rPr lang="en-GB" dirty="0"/>
              <a:t>Anterior muscle lift </a:t>
            </a:r>
          </a:p>
          <a:p>
            <a:pPr marL="0" indent="0" eaLnBrk="1" fontAlgn="auto" hangingPunct="1">
              <a:spcAft>
                <a:spcPts val="0"/>
              </a:spcAft>
              <a:buFont typeface="Arial" panose="020B0604020202020204" pitchFamily="34" charset="0"/>
              <a:buNone/>
              <a:defRPr/>
            </a:pPr>
            <a:endParaRPr lang="en-GB" dirty="0"/>
          </a:p>
          <a:p>
            <a:pPr marL="0" indent="0" algn="ctr" eaLnBrk="1" fontAlgn="auto" hangingPunct="1">
              <a:spcAft>
                <a:spcPts val="0"/>
              </a:spcAft>
              <a:buFont typeface="Arial" panose="020B0604020202020204" pitchFamily="34" charset="0"/>
              <a:buNone/>
              <a:defRPr/>
            </a:pPr>
            <a:r>
              <a:rPr lang="en-GB" b="1" dirty="0"/>
              <a:t>Palate </a:t>
            </a:r>
            <a:r>
              <a:rPr lang="en-GB" b="1" dirty="0" err="1"/>
              <a:t>rerepair</a:t>
            </a:r>
            <a:r>
              <a:rPr lang="en-GB" b="1" dirty="0"/>
              <a:t> treatment of choice</a:t>
            </a:r>
            <a:endParaRPr lang="en-GB" dirty="0"/>
          </a:p>
          <a:p>
            <a:pPr marL="0" indent="0" algn="ctr" eaLnBrk="1" fontAlgn="auto" hangingPunct="1">
              <a:spcAft>
                <a:spcPts val="0"/>
              </a:spcAft>
              <a:buFont typeface="Arial" panose="020B0604020202020204" pitchFamily="34" charset="0"/>
              <a:buNone/>
              <a:defRPr/>
            </a:pPr>
            <a:r>
              <a:rPr lang="en-GB" dirty="0"/>
              <a:t>Repeat muscle dissection and lengthen palate with posterior pillar extensions</a:t>
            </a:r>
          </a:p>
          <a:p>
            <a:pPr marL="0" indent="0" algn="ctr" eaLnBrk="1" fontAlgn="auto" hangingPunct="1">
              <a:spcAft>
                <a:spcPts val="0"/>
              </a:spcAft>
              <a:buFont typeface="Arial" panose="020B0604020202020204" pitchFamily="34" charset="0"/>
              <a:buNone/>
              <a:defRPr/>
            </a:pPr>
            <a:endParaRPr lang="en-GB" dirty="0"/>
          </a:p>
          <a:p>
            <a:pPr marL="0" indent="0" eaLnBrk="1" fontAlgn="auto" hangingPunct="1">
              <a:spcAft>
                <a:spcPts val="0"/>
              </a:spcAft>
              <a:buFont typeface="Arial" panose="020B0604020202020204" pitchFamily="34" charset="0"/>
              <a:buNone/>
              <a:defRPr/>
            </a:pPr>
            <a:r>
              <a:rPr lang="en-GB" dirty="0"/>
              <a:t>Review of 60 consecutive cases </a:t>
            </a:r>
          </a:p>
          <a:p>
            <a:pPr marL="0" indent="0" eaLnBrk="1" fontAlgn="auto" hangingPunct="1">
              <a:spcAft>
                <a:spcPts val="0"/>
              </a:spcAft>
              <a:buFont typeface="Arial" panose="020B0604020202020204" pitchFamily="34" charset="0"/>
              <a:buNone/>
              <a:defRPr/>
            </a:pPr>
            <a:endParaRPr lang="en-GB" dirty="0"/>
          </a:p>
          <a:p>
            <a:pPr marL="0" indent="0" eaLnBrk="1" fontAlgn="auto" hangingPunct="1">
              <a:spcAft>
                <a:spcPts val="0"/>
              </a:spcAft>
              <a:buFont typeface="Arial" panose="020B0604020202020204" pitchFamily="34" charset="0"/>
              <a:buNone/>
              <a:defRPr/>
            </a:pPr>
            <a:r>
              <a:rPr lang="en-GB" dirty="0"/>
              <a:t>80% successful</a:t>
            </a:r>
          </a:p>
          <a:p>
            <a:pPr marL="0" indent="0" eaLnBrk="1" fontAlgn="auto" hangingPunct="1">
              <a:spcAft>
                <a:spcPts val="0"/>
              </a:spcAft>
              <a:buFont typeface="Arial" panose="020B0604020202020204" pitchFamily="34" charset="0"/>
              <a:buNone/>
              <a:defRPr/>
            </a:pPr>
            <a:endParaRPr lang="en-GB" dirty="0"/>
          </a:p>
          <a:p>
            <a:pPr marL="0" indent="0" eaLnBrk="1" fontAlgn="auto" hangingPunct="1">
              <a:spcAft>
                <a:spcPts val="0"/>
              </a:spcAft>
              <a:buFont typeface="Arial" panose="020B0604020202020204" pitchFamily="34" charset="0"/>
              <a:buNone/>
              <a:defRPr/>
            </a:pPr>
            <a:endParaRPr lang="en-GB"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4" name="Object 2">
            <a:extLst>
              <a:ext uri="{FF2B5EF4-FFF2-40B4-BE49-F238E27FC236}">
                <a16:creationId xmlns:a16="http://schemas.microsoft.com/office/drawing/2014/main" id="{CF5FAB99-5529-06E6-6789-C6E16E697AA3}"/>
              </a:ext>
            </a:extLst>
          </p:cNvPr>
          <p:cNvGraphicFramePr>
            <a:graphicFrameLocks noGrp="1" noChangeAspect="1"/>
          </p:cNvGraphicFramePr>
          <p:nvPr>
            <p:ph/>
          </p:nvPr>
        </p:nvGraphicFramePr>
        <p:xfrm>
          <a:off x="1049338" y="1476375"/>
          <a:ext cx="3486150" cy="4649788"/>
        </p:xfrm>
        <a:graphic>
          <a:graphicData uri="http://schemas.openxmlformats.org/presentationml/2006/ole">
            <mc:AlternateContent xmlns:mc="http://schemas.openxmlformats.org/markup-compatibility/2006">
              <mc:Choice xmlns:v="urn:schemas-microsoft-com:vml" Requires="v">
                <p:oleObj name="Picture" r:id="rId2" imgW="11428571" imgH="15238095" progId="">
                  <p:embed/>
                </p:oleObj>
              </mc:Choice>
              <mc:Fallback>
                <p:oleObj name="Picture" r:id="rId2" imgW="11428571" imgH="15238095" progId="">
                  <p:embed/>
                  <p:pic>
                    <p:nvPicPr>
                      <p:cNvPr id="13314" name="Object 2">
                        <a:extLst>
                          <a:ext uri="{FF2B5EF4-FFF2-40B4-BE49-F238E27FC236}">
                            <a16:creationId xmlns:a16="http://schemas.microsoft.com/office/drawing/2014/main" id="{CF5FAB99-5529-06E6-6789-C6E16E697AA3}"/>
                          </a:ext>
                        </a:extLst>
                      </p:cNvPr>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338" y="1476375"/>
                        <a:ext cx="3486150" cy="464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315" name="Object 2">
            <a:extLst>
              <a:ext uri="{FF2B5EF4-FFF2-40B4-BE49-F238E27FC236}">
                <a16:creationId xmlns:a16="http://schemas.microsoft.com/office/drawing/2014/main" id="{A12C62C0-56DF-96C2-D241-564E580A961A}"/>
              </a:ext>
            </a:extLst>
          </p:cNvPr>
          <p:cNvGraphicFramePr>
            <a:graphicFrameLocks noChangeAspect="1"/>
          </p:cNvGraphicFramePr>
          <p:nvPr/>
        </p:nvGraphicFramePr>
        <p:xfrm>
          <a:off x="7118350" y="1476375"/>
          <a:ext cx="3486150" cy="4649788"/>
        </p:xfrm>
        <a:graphic>
          <a:graphicData uri="http://schemas.openxmlformats.org/presentationml/2006/ole">
            <mc:AlternateContent xmlns:mc="http://schemas.openxmlformats.org/markup-compatibility/2006">
              <mc:Choice xmlns:v="urn:schemas-microsoft-com:vml" Requires="v">
                <p:oleObj name="Picture" r:id="rId4" imgW="11428571" imgH="15238095" progId="">
                  <p:embed/>
                </p:oleObj>
              </mc:Choice>
              <mc:Fallback>
                <p:oleObj name="Picture" r:id="rId4" imgW="11428571" imgH="15238095" progId="">
                  <p:embed/>
                  <p:pic>
                    <p:nvPicPr>
                      <p:cNvPr id="13315" name="Object 2">
                        <a:extLst>
                          <a:ext uri="{FF2B5EF4-FFF2-40B4-BE49-F238E27FC236}">
                            <a16:creationId xmlns:a16="http://schemas.microsoft.com/office/drawing/2014/main" id="{A12C62C0-56DF-96C2-D241-564E580A96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18350" y="1476375"/>
                        <a:ext cx="3486150" cy="464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C3BDE24F-F571-A88E-3261-7AA57CCC4D8C}"/>
              </a:ext>
            </a:extLst>
          </p:cNvPr>
          <p:cNvSpPr>
            <a:spLocks noGrp="1"/>
          </p:cNvSpPr>
          <p:nvPr>
            <p:ph type="title"/>
          </p:nvPr>
        </p:nvSpPr>
        <p:spPr/>
        <p:txBody>
          <a:bodyPr/>
          <a:lstStyle/>
          <a:p>
            <a:pPr eaLnBrk="1" hangingPunct="1"/>
            <a:r>
              <a:rPr lang="en-GB" altLang="en-US"/>
              <a:t>If palate rerepair not indicated or it hasn’t been successful</a:t>
            </a:r>
          </a:p>
        </p:txBody>
      </p:sp>
      <p:sp>
        <p:nvSpPr>
          <p:cNvPr id="14339" name="Content Placeholder 2">
            <a:extLst>
              <a:ext uri="{FF2B5EF4-FFF2-40B4-BE49-F238E27FC236}">
                <a16:creationId xmlns:a16="http://schemas.microsoft.com/office/drawing/2014/main" id="{BBAE8AF9-D77E-815A-301E-D6B7029E9867}"/>
              </a:ext>
            </a:extLst>
          </p:cNvPr>
          <p:cNvSpPr>
            <a:spLocks noGrp="1"/>
          </p:cNvSpPr>
          <p:nvPr>
            <p:ph idx="1"/>
          </p:nvPr>
        </p:nvSpPr>
        <p:spPr/>
        <p:txBody>
          <a:bodyPr/>
          <a:lstStyle/>
          <a:p>
            <a:pPr marL="0" indent="0" algn="ctr" eaLnBrk="1" hangingPunct="1">
              <a:buFont typeface="Arial" panose="020B0604020202020204" pitchFamily="34" charset="0"/>
              <a:buNone/>
            </a:pPr>
            <a:endParaRPr lang="en-GB" altLang="en-US" b="1"/>
          </a:p>
          <a:p>
            <a:pPr marL="0" indent="0" algn="ctr" eaLnBrk="1" hangingPunct="1">
              <a:buFont typeface="Arial" panose="020B0604020202020204" pitchFamily="34" charset="0"/>
              <a:buNone/>
            </a:pPr>
            <a:r>
              <a:rPr lang="en-GB" altLang="en-US" b="1"/>
              <a:t>Orticochea pharyngoplasty Jackson modification</a:t>
            </a:r>
          </a:p>
          <a:p>
            <a:pPr marL="0" indent="0" eaLnBrk="1" hangingPunct="1">
              <a:buFont typeface="Arial" panose="020B0604020202020204" pitchFamily="34" charset="0"/>
              <a:buNone/>
            </a:pPr>
            <a:endParaRPr lang="en-GB" altLang="en-US"/>
          </a:p>
          <a:p>
            <a:pPr marL="0" indent="0" eaLnBrk="1" hangingPunct="1">
              <a:buFont typeface="Arial" panose="020B0604020202020204" pitchFamily="34" charset="0"/>
              <a:buNone/>
            </a:pPr>
            <a:r>
              <a:rPr lang="en-GB" altLang="en-US"/>
              <a:t>Most patients dont need this - only 4%</a:t>
            </a:r>
          </a:p>
          <a:p>
            <a:pPr marL="0" indent="0" eaLnBrk="1" hangingPunct="1">
              <a:buFont typeface="Arial" panose="020B0604020202020204" pitchFamily="34" charset="0"/>
              <a:buNone/>
            </a:pPr>
            <a:endParaRPr lang="en-GB" altLang="en-US"/>
          </a:p>
          <a:p>
            <a:pPr marL="0" indent="0" eaLnBrk="1" hangingPunct="1">
              <a:buFont typeface="Arial" panose="020B0604020202020204" pitchFamily="34" charset="0"/>
              <a:buNone/>
            </a:pPr>
            <a:r>
              <a:rPr lang="en-GB" altLang="en-US"/>
              <a:t>Those that do 95 % successful</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D34B8-9984-12EB-8028-9AF9521EFE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2EE1EF-BF96-54A4-477D-49B642237F4F}"/>
              </a:ext>
            </a:extLst>
          </p:cNvPr>
          <p:cNvSpPr>
            <a:spLocks noGrp="1"/>
          </p:cNvSpPr>
          <p:nvPr>
            <p:ph type="title"/>
          </p:nvPr>
        </p:nvSpPr>
        <p:spPr/>
        <p:txBody>
          <a:bodyPr>
            <a:normAutofit/>
          </a:bodyPr>
          <a:lstStyle/>
          <a:p>
            <a:r>
              <a:rPr lang="en-GB" dirty="0"/>
              <a:t>Outcomes: Comparison with 2024 report</a:t>
            </a:r>
          </a:p>
        </p:txBody>
      </p:sp>
      <p:graphicFrame>
        <p:nvGraphicFramePr>
          <p:cNvPr id="3" name="Chart 2">
            <a:extLst>
              <a:ext uri="{FF2B5EF4-FFF2-40B4-BE49-F238E27FC236}">
                <a16:creationId xmlns:a16="http://schemas.microsoft.com/office/drawing/2014/main" id="{33DDEEE3-CCEC-FA7A-60B8-69742AC1D9CE}"/>
              </a:ext>
            </a:extLst>
          </p:cNvPr>
          <p:cNvGraphicFramePr>
            <a:graphicFrameLocks/>
          </p:cNvGraphicFramePr>
          <p:nvPr/>
        </p:nvGraphicFramePr>
        <p:xfrm>
          <a:off x="234286" y="1629272"/>
          <a:ext cx="5402240" cy="421196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DCC7FB86-06D6-4C81-B082-76B2804C9F5D}"/>
              </a:ext>
            </a:extLst>
          </p:cNvPr>
          <p:cNvGraphicFramePr>
            <a:graphicFrameLocks/>
          </p:cNvGraphicFramePr>
          <p:nvPr/>
        </p:nvGraphicFramePr>
        <p:xfrm>
          <a:off x="5884457" y="1629273"/>
          <a:ext cx="6036860" cy="4211965"/>
        </p:xfrm>
        <a:graphic>
          <a:graphicData uri="http://schemas.openxmlformats.org/drawingml/2006/chart">
            <c:chart xmlns:c="http://schemas.openxmlformats.org/drawingml/2006/chart" xmlns:r="http://schemas.openxmlformats.org/officeDocument/2006/relationships" r:id="rId4"/>
          </a:graphicData>
        </a:graphic>
      </p:graphicFrame>
      <p:sp>
        <p:nvSpPr>
          <p:cNvPr id="6" name="Oval 5">
            <a:extLst>
              <a:ext uri="{FF2B5EF4-FFF2-40B4-BE49-F238E27FC236}">
                <a16:creationId xmlns:a16="http://schemas.microsoft.com/office/drawing/2014/main" id="{ECCC018F-3158-5454-3630-42A3D758EF7D}"/>
              </a:ext>
            </a:extLst>
          </p:cNvPr>
          <p:cNvSpPr/>
          <p:nvPr/>
        </p:nvSpPr>
        <p:spPr>
          <a:xfrm>
            <a:off x="9383282" y="2965391"/>
            <a:ext cx="598206" cy="70930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9D75F129-2A8E-A57F-215A-E8923D0202A8}"/>
              </a:ext>
            </a:extLst>
          </p:cNvPr>
          <p:cNvSpPr/>
          <p:nvPr/>
        </p:nvSpPr>
        <p:spPr>
          <a:xfrm>
            <a:off x="10618115" y="2719699"/>
            <a:ext cx="598206" cy="70930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25B17EBD-0FB8-7EE0-1D40-24557527DF81}"/>
              </a:ext>
            </a:extLst>
          </p:cNvPr>
          <p:cNvSpPr/>
          <p:nvPr/>
        </p:nvSpPr>
        <p:spPr>
          <a:xfrm>
            <a:off x="6338270" y="2071908"/>
            <a:ext cx="598206" cy="709301"/>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E5F20289-61CC-9708-B75B-5FF92066E88F}"/>
              </a:ext>
            </a:extLst>
          </p:cNvPr>
          <p:cNvSpPr/>
          <p:nvPr/>
        </p:nvSpPr>
        <p:spPr>
          <a:xfrm>
            <a:off x="4309258" y="2010398"/>
            <a:ext cx="598206" cy="709301"/>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C5A3D9C6-762E-79CE-4F90-D32AD6BF07B8}"/>
              </a:ext>
            </a:extLst>
          </p:cNvPr>
          <p:cNvSpPr/>
          <p:nvPr/>
        </p:nvSpPr>
        <p:spPr>
          <a:xfrm>
            <a:off x="3711052" y="2144868"/>
            <a:ext cx="598206" cy="709301"/>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Oval 10">
            <a:extLst>
              <a:ext uri="{FF2B5EF4-FFF2-40B4-BE49-F238E27FC236}">
                <a16:creationId xmlns:a16="http://schemas.microsoft.com/office/drawing/2014/main" id="{C143D046-C4A4-1458-9AC4-67BFD7F1D902}"/>
              </a:ext>
            </a:extLst>
          </p:cNvPr>
          <p:cNvSpPr/>
          <p:nvPr/>
        </p:nvSpPr>
        <p:spPr>
          <a:xfrm>
            <a:off x="8719959" y="3086707"/>
            <a:ext cx="598206" cy="709301"/>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96310522"/>
      </p:ext>
    </p:extLst>
  </p:cSld>
  <p:clrMapOvr>
    <a:masterClrMapping/>
  </p:clrMapOvr>
  <p:transition spd="slow">
    <p:cove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SC03080">
            <a:extLst>
              <a:ext uri="{FF2B5EF4-FFF2-40B4-BE49-F238E27FC236}">
                <a16:creationId xmlns:a16="http://schemas.microsoft.com/office/drawing/2014/main" id="{1AF1FF84-EFD9-48CB-58CB-CE95C64EB0E4}"/>
              </a:ext>
            </a:extLst>
          </p:cNvPr>
          <p:cNvPicPr>
            <a:picLocks noChangeAspect="1" noChangeArrowheads="1"/>
          </p:cNvPicPr>
          <p:nvPr>
            <p:ph/>
          </p:nvPr>
        </p:nvPicPr>
        <p:blipFill>
          <a:blip r:embed="rId2">
            <a:extLst>
              <a:ext uri="{28A0092B-C50C-407E-A947-70E740481C1C}">
                <a14:useLocalDpi xmlns:a14="http://schemas.microsoft.com/office/drawing/2010/main" val="0"/>
              </a:ext>
            </a:extLst>
          </a:blip>
          <a:srcRect l="17702" t="10825" r="37070" b="5481"/>
          <a:stretch>
            <a:fillRect/>
          </a:stretch>
        </p:blipFill>
        <p:spPr>
          <a:xfrm>
            <a:off x="355600" y="231775"/>
            <a:ext cx="2990850" cy="4148138"/>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3" name="Picture 2" descr="DSC03081">
            <a:extLst>
              <a:ext uri="{FF2B5EF4-FFF2-40B4-BE49-F238E27FC236}">
                <a16:creationId xmlns:a16="http://schemas.microsoft.com/office/drawing/2014/main" id="{D7964B47-FB81-4496-C9E7-D872FA7E6F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005" t="12073" r="20448" b="4259"/>
          <a:stretch>
            <a:fillRect/>
          </a:stretch>
        </p:blipFill>
        <p:spPr bwMode="auto">
          <a:xfrm>
            <a:off x="4508500" y="1577975"/>
            <a:ext cx="2840038" cy="428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4" name="Picture 2" descr="DSC03082">
            <a:extLst>
              <a:ext uri="{FF2B5EF4-FFF2-40B4-BE49-F238E27FC236}">
                <a16:creationId xmlns:a16="http://schemas.microsoft.com/office/drawing/2014/main" id="{A0377DF1-040B-B4A7-C281-17DD9578D8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0620" t="15762" r="19533" b="12860"/>
          <a:stretch>
            <a:fillRect/>
          </a:stretch>
        </p:blipFill>
        <p:spPr bwMode="auto">
          <a:xfrm>
            <a:off x="8713788" y="3355975"/>
            <a:ext cx="3262312" cy="3502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2">
            <a:extLst>
              <a:ext uri="{FF2B5EF4-FFF2-40B4-BE49-F238E27FC236}">
                <a16:creationId xmlns:a16="http://schemas.microsoft.com/office/drawing/2014/main" id="{CBA8030C-A296-4227-CB89-F4ECEFE2EB09}"/>
              </a:ext>
            </a:extLst>
          </p:cNvPr>
          <p:cNvSpPr>
            <a:spLocks noGrp="1"/>
          </p:cNvSpPr>
          <p:nvPr>
            <p:ph type="title"/>
          </p:nvPr>
        </p:nvSpPr>
        <p:spPr/>
        <p:txBody>
          <a:bodyPr/>
          <a:lstStyle/>
          <a:p>
            <a:pPr eaLnBrk="1" hangingPunct="1"/>
            <a:r>
              <a:rPr lang="en-GB" altLang="en-US"/>
              <a:t>Summary points</a:t>
            </a:r>
          </a:p>
        </p:txBody>
      </p:sp>
      <p:sp>
        <p:nvSpPr>
          <p:cNvPr id="16387" name="Content Placeholder 3">
            <a:extLst>
              <a:ext uri="{FF2B5EF4-FFF2-40B4-BE49-F238E27FC236}">
                <a16:creationId xmlns:a16="http://schemas.microsoft.com/office/drawing/2014/main" id="{18CB11F0-07A4-6C49-6878-FF9D1CB98303}"/>
              </a:ext>
            </a:extLst>
          </p:cNvPr>
          <p:cNvSpPr>
            <a:spLocks noGrp="1"/>
          </p:cNvSpPr>
          <p:nvPr>
            <p:ph idx="1"/>
          </p:nvPr>
        </p:nvSpPr>
        <p:spPr/>
        <p:txBody>
          <a:bodyPr/>
          <a:lstStyle/>
          <a:p>
            <a:pPr marL="0" indent="0" eaLnBrk="1" hangingPunct="1">
              <a:buFont typeface="Arial" panose="020B0604020202020204" pitchFamily="34" charset="0"/>
              <a:buNone/>
            </a:pPr>
            <a:r>
              <a:rPr lang="en-GB" altLang="en-US"/>
              <a:t>Good primary functional surgery with minimal scarring</a:t>
            </a:r>
          </a:p>
          <a:p>
            <a:pPr marL="0" indent="0" eaLnBrk="1" hangingPunct="1">
              <a:buFont typeface="Arial" panose="020B0604020202020204" pitchFamily="34" charset="0"/>
              <a:buNone/>
            </a:pPr>
            <a:endParaRPr lang="en-GB" altLang="en-US"/>
          </a:p>
          <a:p>
            <a:pPr marL="0" indent="0" eaLnBrk="1" hangingPunct="1">
              <a:buFont typeface="Arial" panose="020B0604020202020204" pitchFamily="34" charset="0"/>
              <a:buNone/>
            </a:pPr>
            <a:r>
              <a:rPr lang="en-GB" altLang="en-US"/>
              <a:t>Efficient diagnostic speech therapy </a:t>
            </a:r>
          </a:p>
          <a:p>
            <a:pPr marL="0" indent="0" eaLnBrk="1" hangingPunct="1">
              <a:buFont typeface="Arial" panose="020B0604020202020204" pitchFamily="34" charset="0"/>
              <a:buNone/>
            </a:pPr>
            <a:endParaRPr lang="en-GB" altLang="en-US"/>
          </a:p>
          <a:p>
            <a:pPr marL="0" indent="0" eaLnBrk="1" hangingPunct="1">
              <a:buFont typeface="Arial" panose="020B0604020202020204" pitchFamily="34" charset="0"/>
              <a:buNone/>
            </a:pPr>
            <a:r>
              <a:rPr lang="en-GB" altLang="en-US"/>
              <a:t>Quick decision making and good use of simple rerepair technique</a:t>
            </a:r>
          </a:p>
          <a:p>
            <a:pPr marL="0" indent="0" eaLnBrk="1" hangingPunct="1">
              <a:buFont typeface="Arial" panose="020B0604020202020204" pitchFamily="34" charset="0"/>
              <a:buNone/>
            </a:pPr>
            <a:endParaRPr lang="en-GB" altLang="en-US"/>
          </a:p>
          <a:p>
            <a:pPr marL="0" indent="0" eaLnBrk="1" hangingPunct="1">
              <a:buFont typeface="Arial" panose="020B0604020202020204" pitchFamily="34" charset="0"/>
              <a:buNone/>
            </a:pPr>
            <a:r>
              <a:rPr lang="en-GB" altLang="en-US"/>
              <a:t>Above highly effective in vast majority of cases</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ctrTitle"/>
          </p:nvPr>
        </p:nvSpPr>
        <p:spPr>
          <a:xfrm>
            <a:off x="775544" y="1271722"/>
            <a:ext cx="10982390" cy="1606492"/>
          </a:xfrm>
        </p:spPr>
        <p:txBody>
          <a:bodyPr vert="horz" wrap="square" lIns="100830" tIns="52432" rIns="100830" bIns="52432" numCol="1" rtlCol="0" anchor="ctr" anchorCtr="0" compatLnSpc="1">
            <a:prstTxWarp prst="textNoShape">
              <a:avLst/>
            </a:prstTxWarp>
            <a:spAutoFit/>
          </a:bodyPr>
          <a:lstStyle/>
          <a:p>
            <a:r>
              <a:rPr lang="en-US" sz="5400" dirty="0"/>
              <a:t>Crane Making it Better</a:t>
            </a:r>
            <a:br>
              <a:rPr lang="en-US" sz="5400" dirty="0"/>
            </a:br>
            <a:r>
              <a:rPr lang="en-GB" sz="5400" dirty="0"/>
              <a:t>Approach to secondary speech surgery</a:t>
            </a:r>
            <a:endParaRPr lang="en-GB" sz="5377" dirty="0"/>
          </a:p>
        </p:txBody>
      </p:sp>
      <p:sp>
        <p:nvSpPr>
          <p:cNvPr id="18" name="Text Placeholder 17"/>
          <p:cNvSpPr>
            <a:spLocks noGrp="1"/>
          </p:cNvSpPr>
          <p:nvPr>
            <p:ph type="body" sz="quarter" idx="10"/>
          </p:nvPr>
        </p:nvSpPr>
        <p:spPr>
          <a:xfrm>
            <a:off x="775544" y="4509754"/>
            <a:ext cx="7451051" cy="1893769"/>
          </a:xfrm>
        </p:spPr>
        <p:txBody>
          <a:bodyPr vert="horz" lIns="100830" tIns="52432" rIns="100830" bIns="52432" rtlCol="0">
            <a:normAutofit/>
          </a:bodyPr>
          <a:lstStyle/>
          <a:p>
            <a:r>
              <a:rPr lang="en-GB" sz="2700" dirty="0"/>
              <a:t>Victoria Beale</a:t>
            </a:r>
          </a:p>
          <a:p>
            <a:r>
              <a:rPr lang="en-GB" sz="2000" dirty="0"/>
              <a:t>Consultant Oral and Maxillofacial Surgeon</a:t>
            </a:r>
          </a:p>
          <a:p>
            <a:r>
              <a:rPr lang="en-GB" sz="2700" dirty="0"/>
              <a:t>Melanie Bowden</a:t>
            </a:r>
          </a:p>
          <a:p>
            <a:r>
              <a:rPr lang="en-GB" sz="2000" dirty="0"/>
              <a:t>Lead Speech and Language Therapist</a:t>
            </a:r>
          </a:p>
          <a:p>
            <a:endParaRPr lang="en-GB" sz="1120" dirty="0"/>
          </a:p>
        </p:txBody>
      </p:sp>
      <p:pic>
        <p:nvPicPr>
          <p:cNvPr id="2" name="Picture 1">
            <a:extLst>
              <a:ext uri="{FF2B5EF4-FFF2-40B4-BE49-F238E27FC236}">
                <a16:creationId xmlns:a16="http://schemas.microsoft.com/office/drawing/2014/main" id="{C9DFE98A-341C-9346-89B3-854C73D861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99115" y="4109429"/>
            <a:ext cx="2475464" cy="2475464"/>
          </a:xfrm>
          <a:prstGeom prst="rect">
            <a:avLst/>
          </a:prstGeom>
        </p:spPr>
      </p:pic>
    </p:spTree>
    <p:custDataLst>
      <p:tags r:id="rId1"/>
    </p:custDataLst>
    <p:extLst>
      <p:ext uri="{BB962C8B-B14F-4D97-AF65-F5344CB8AC3E}">
        <p14:creationId xmlns:p14="http://schemas.microsoft.com/office/powerpoint/2010/main" val="9340873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61EE401F-6B1B-3EF2-21D8-AEE38D5E3AB4}"/>
              </a:ext>
            </a:extLst>
          </p:cNvPr>
          <p:cNvSpPr>
            <a:spLocks noGrp="1"/>
          </p:cNvSpPr>
          <p:nvPr>
            <p:ph type="title"/>
          </p:nvPr>
        </p:nvSpPr>
        <p:spPr>
          <a:xfrm>
            <a:off x="838200" y="556995"/>
            <a:ext cx="10515600" cy="1133693"/>
          </a:xfrm>
        </p:spPr>
        <p:txBody>
          <a:bodyPr>
            <a:normAutofit/>
          </a:bodyPr>
          <a:lstStyle/>
          <a:p>
            <a:endParaRPr lang="en-US" sz="5200"/>
          </a:p>
        </p:txBody>
      </p:sp>
      <p:graphicFrame>
        <p:nvGraphicFramePr>
          <p:cNvPr id="7" name="Content Placeholder 2">
            <a:extLst>
              <a:ext uri="{FF2B5EF4-FFF2-40B4-BE49-F238E27FC236}">
                <a16:creationId xmlns:a16="http://schemas.microsoft.com/office/drawing/2014/main" id="{01866F9C-40F5-8A97-AED9-FD4069581E76}"/>
              </a:ext>
            </a:extLst>
          </p:cNvPr>
          <p:cNvGraphicFramePr>
            <a:graphicFrameLocks noGrp="1"/>
          </p:cNvGraphicFramePr>
          <p:nvPr>
            <p:ph idx="1"/>
          </p:nvPr>
        </p:nvGraphicFramePr>
        <p:xfrm>
          <a:off x="838200" y="1448256"/>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5987859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A1B956A-FEAA-7CC7-B1BE-668F773779C4}"/>
              </a:ext>
            </a:extLst>
          </p:cNvPr>
          <p:cNvPicPr>
            <a:picLocks noChangeAspect="1"/>
          </p:cNvPicPr>
          <p:nvPr/>
        </p:nvPicPr>
        <p:blipFill>
          <a:blip r:embed="rId2"/>
          <a:stretch>
            <a:fillRect/>
          </a:stretch>
        </p:blipFill>
        <p:spPr>
          <a:xfrm>
            <a:off x="0" y="217714"/>
            <a:ext cx="12291595" cy="1879600"/>
          </a:xfrm>
          <a:prstGeom prst="rect">
            <a:avLst/>
          </a:prstGeom>
        </p:spPr>
      </p:pic>
      <p:graphicFrame>
        <p:nvGraphicFramePr>
          <p:cNvPr id="14" name="Text Placeholder 3">
            <a:extLst>
              <a:ext uri="{FF2B5EF4-FFF2-40B4-BE49-F238E27FC236}">
                <a16:creationId xmlns:a16="http://schemas.microsoft.com/office/drawing/2014/main" id="{9B7175EA-AA00-2670-7CE8-934DCAA7A79B}"/>
              </a:ext>
            </a:extLst>
          </p:cNvPr>
          <p:cNvGraphicFramePr/>
          <p:nvPr/>
        </p:nvGraphicFramePr>
        <p:xfrm>
          <a:off x="859044" y="21314557"/>
          <a:ext cx="14210456" cy="8491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5" name="Text Placeholder 3">
            <a:extLst>
              <a:ext uri="{FF2B5EF4-FFF2-40B4-BE49-F238E27FC236}">
                <a16:creationId xmlns:a16="http://schemas.microsoft.com/office/drawing/2014/main" id="{106400A3-69CC-AABF-73E2-080981CC3B4D}"/>
              </a:ext>
            </a:extLst>
          </p:cNvPr>
          <p:cNvGraphicFramePr/>
          <p:nvPr/>
        </p:nvGraphicFramePr>
        <p:xfrm>
          <a:off x="1011444" y="21466957"/>
          <a:ext cx="14210456" cy="849156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6" name="Picture 15">
            <a:extLst>
              <a:ext uri="{FF2B5EF4-FFF2-40B4-BE49-F238E27FC236}">
                <a16:creationId xmlns:a16="http://schemas.microsoft.com/office/drawing/2014/main" id="{904E79B9-EA62-A874-C314-A7192DDA0AA4}"/>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44248" y="2170112"/>
            <a:ext cx="6227989" cy="4381500"/>
          </a:xfrm>
          <a:prstGeom prst="rect">
            <a:avLst/>
          </a:prstGeom>
        </p:spPr>
      </p:pic>
      <p:graphicFrame>
        <p:nvGraphicFramePr>
          <p:cNvPr id="17" name="Chart 16">
            <a:extLst>
              <a:ext uri="{FF2B5EF4-FFF2-40B4-BE49-F238E27FC236}">
                <a16:creationId xmlns:a16="http://schemas.microsoft.com/office/drawing/2014/main" id="{90518CBD-87E8-890E-B977-89B40A0F62CA}"/>
              </a:ext>
            </a:extLst>
          </p:cNvPr>
          <p:cNvGraphicFramePr>
            <a:graphicFrameLocks/>
          </p:cNvGraphicFramePr>
          <p:nvPr/>
        </p:nvGraphicFramePr>
        <p:xfrm>
          <a:off x="7158038" y="35447288"/>
          <a:ext cx="7735076" cy="4992414"/>
        </p:xfrm>
        <a:graphic>
          <a:graphicData uri="http://schemas.openxmlformats.org/drawingml/2006/chart">
            <c:chart xmlns:c="http://schemas.openxmlformats.org/drawingml/2006/chart" xmlns:r="http://schemas.openxmlformats.org/officeDocument/2006/relationships" r:id="rId14"/>
          </a:graphicData>
        </a:graphic>
      </p:graphicFrame>
      <p:pic>
        <p:nvPicPr>
          <p:cNvPr id="44" name="Picture 43">
            <a:extLst>
              <a:ext uri="{FF2B5EF4-FFF2-40B4-BE49-F238E27FC236}">
                <a16:creationId xmlns:a16="http://schemas.microsoft.com/office/drawing/2014/main" id="{77640440-3490-8C06-4063-462870505BFC}"/>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491414" y="2170112"/>
            <a:ext cx="5800181" cy="4537075"/>
          </a:xfrm>
          <a:prstGeom prst="rect">
            <a:avLst/>
          </a:prstGeom>
        </p:spPr>
      </p:pic>
    </p:spTree>
    <p:extLst>
      <p:ext uri="{BB962C8B-B14F-4D97-AF65-F5344CB8AC3E}">
        <p14:creationId xmlns:p14="http://schemas.microsoft.com/office/powerpoint/2010/main" val="1879645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E3AC8520-BD7B-EEA7-3F73-BC87BA166FB4}"/>
              </a:ext>
            </a:extLst>
          </p:cNvPr>
          <p:cNvSpPr>
            <a:spLocks noGrp="1"/>
          </p:cNvSpPr>
          <p:nvPr>
            <p:ph type="title"/>
          </p:nvPr>
        </p:nvSpPr>
        <p:spPr>
          <a:xfrm>
            <a:off x="838200" y="557188"/>
            <a:ext cx="10515600" cy="1133499"/>
          </a:xfrm>
        </p:spPr>
        <p:txBody>
          <a:bodyPr>
            <a:normAutofit/>
          </a:bodyPr>
          <a:lstStyle/>
          <a:p>
            <a:pPr algn="ctr"/>
            <a:r>
              <a:rPr lang="en-US" sz="5200"/>
              <a:t>Manchester Approach Summary</a:t>
            </a:r>
          </a:p>
        </p:txBody>
      </p:sp>
      <p:graphicFrame>
        <p:nvGraphicFramePr>
          <p:cNvPr id="12" name="Content Placeholder 2">
            <a:extLst>
              <a:ext uri="{FF2B5EF4-FFF2-40B4-BE49-F238E27FC236}">
                <a16:creationId xmlns:a16="http://schemas.microsoft.com/office/drawing/2014/main" id="{E3D93A00-5624-CD92-AB0F-91476C7F7CE6}"/>
              </a:ext>
            </a:extLst>
          </p:cNvPr>
          <p:cNvGraphicFramePr>
            <a:graphicFrameLocks noGrp="1"/>
          </p:cNvGraphicFramePr>
          <p:nvPr>
            <p:ph idx="1"/>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143857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38E7A-AD66-8843-74BC-594CF6A108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A9A290-CE19-B593-8792-08958BFE4E51}"/>
              </a:ext>
            </a:extLst>
          </p:cNvPr>
          <p:cNvSpPr>
            <a:spLocks noGrp="1"/>
          </p:cNvSpPr>
          <p:nvPr>
            <p:ph type="title"/>
          </p:nvPr>
        </p:nvSpPr>
        <p:spPr/>
        <p:txBody>
          <a:bodyPr/>
          <a:lstStyle/>
          <a:p>
            <a:endParaRPr lang="en-GB"/>
          </a:p>
        </p:txBody>
      </p:sp>
      <p:sp>
        <p:nvSpPr>
          <p:cNvPr id="4" name="Title 4">
            <a:extLst>
              <a:ext uri="{FF2B5EF4-FFF2-40B4-BE49-F238E27FC236}">
                <a16:creationId xmlns:a16="http://schemas.microsoft.com/office/drawing/2014/main" id="{2EE147A5-5094-1E60-5912-586A2519334C}"/>
              </a:ext>
            </a:extLst>
          </p:cNvPr>
          <p:cNvSpPr txBox="1">
            <a:spLocks/>
          </p:cNvSpPr>
          <p:nvPr/>
        </p:nvSpPr>
        <p:spPr>
          <a:xfrm>
            <a:off x="1524000" y="2611950"/>
            <a:ext cx="9144000" cy="23876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r>
              <a:rPr lang="en-GB" sz="6000" dirty="0">
                <a:solidFill>
                  <a:schemeClr val="tx1"/>
                </a:solidFill>
                <a:latin typeface="Calibri" pitchFamily="34" charset="0"/>
                <a:cs typeface="Calibri" pitchFamily="34" charset="0"/>
              </a:rPr>
              <a:t>Speech therapy for positive speech outcomes</a:t>
            </a:r>
            <a:endParaRPr lang="en-GB" dirty="0"/>
          </a:p>
        </p:txBody>
      </p:sp>
    </p:spTree>
    <p:extLst>
      <p:ext uri="{BB962C8B-B14F-4D97-AF65-F5344CB8AC3E}">
        <p14:creationId xmlns:p14="http://schemas.microsoft.com/office/powerpoint/2010/main" val="4216369781"/>
      </p:ext>
    </p:extLst>
  </p:cSld>
  <p:clrMapOvr>
    <a:masterClrMapping/>
  </p:clrMapOvr>
  <p:transition spd="slow">
    <p:cove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22292-32FE-E484-C05A-46F77AA4F7E6}"/>
              </a:ext>
            </a:extLst>
          </p:cNvPr>
          <p:cNvSpPr>
            <a:spLocks noGrp="1"/>
          </p:cNvSpPr>
          <p:nvPr>
            <p:ph type="title"/>
          </p:nvPr>
        </p:nvSpPr>
        <p:spPr/>
        <p:txBody>
          <a:bodyPr/>
          <a:lstStyle/>
          <a:p>
            <a:endParaRPr lang="en-GB"/>
          </a:p>
        </p:txBody>
      </p:sp>
      <p:sp>
        <p:nvSpPr>
          <p:cNvPr id="4" name="Rectangle 3">
            <a:extLst>
              <a:ext uri="{FF2B5EF4-FFF2-40B4-BE49-F238E27FC236}">
                <a16:creationId xmlns:a16="http://schemas.microsoft.com/office/drawing/2014/main" id="{502AB9D5-FF04-BCBA-A686-EF592642F16B}"/>
              </a:ext>
            </a:extLst>
          </p:cNvPr>
          <p:cNvSpPr/>
          <p:nvPr/>
        </p:nvSpPr>
        <p:spPr>
          <a:xfrm>
            <a:off x="0" y="0"/>
            <a:ext cx="12192000"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5" name="Picture 4">
            <a:extLst>
              <a:ext uri="{FF2B5EF4-FFF2-40B4-BE49-F238E27FC236}">
                <a16:creationId xmlns:a16="http://schemas.microsoft.com/office/drawing/2014/main" id="{72A06274-2321-5200-121F-3B9509CD8F03}"/>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15000" contrast="20000"/>
                    </a14:imgEffect>
                  </a14:imgLayer>
                </a14:imgProps>
              </a:ext>
              <a:ext uri="{28A0092B-C50C-407E-A947-70E740481C1C}">
                <a14:useLocalDpi xmlns:a14="http://schemas.microsoft.com/office/drawing/2010/main" val="0"/>
              </a:ext>
            </a:extLst>
          </a:blip>
          <a:srcRect/>
          <a:stretch/>
        </p:blipFill>
        <p:spPr bwMode="auto">
          <a:xfrm>
            <a:off x="18854" y="5071621"/>
            <a:ext cx="12165905" cy="1786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a:extLst>
              <a:ext uri="{FF2B5EF4-FFF2-40B4-BE49-F238E27FC236}">
                <a16:creationId xmlns:a16="http://schemas.microsoft.com/office/drawing/2014/main" id="{2BFCEC5E-8865-5AEE-EF3E-EA17BFDC40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53662" y="126694"/>
            <a:ext cx="3221678" cy="1447581"/>
          </a:xfrm>
          <a:prstGeom prst="rect">
            <a:avLst/>
          </a:prstGeom>
        </p:spPr>
      </p:pic>
      <p:pic>
        <p:nvPicPr>
          <p:cNvPr id="7" name="Picture 6">
            <a:extLst>
              <a:ext uri="{FF2B5EF4-FFF2-40B4-BE49-F238E27FC236}">
                <a16:creationId xmlns:a16="http://schemas.microsoft.com/office/drawing/2014/main" id="{F56BC7D0-5F8E-897C-3BE5-6EC158C189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96" y="22579"/>
            <a:ext cx="1806222" cy="1806222"/>
          </a:xfrm>
          <a:prstGeom prst="rect">
            <a:avLst/>
          </a:prstGeom>
        </p:spPr>
      </p:pic>
      <p:sp>
        <p:nvSpPr>
          <p:cNvPr id="8" name="Title 1">
            <a:extLst>
              <a:ext uri="{FF2B5EF4-FFF2-40B4-BE49-F238E27FC236}">
                <a16:creationId xmlns:a16="http://schemas.microsoft.com/office/drawing/2014/main" id="{3ACC9AA6-FF98-5548-B1C5-36FEB08B0C0D}"/>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GB" sz="3200" dirty="0">
                <a:solidFill>
                  <a:schemeClr val="tx1"/>
                </a:solidFill>
                <a:latin typeface="Calibri" panose="020F0502020204030204" pitchFamily="34" charset="0"/>
                <a:ea typeface="Times New Roman" panose="02020603050405020304" pitchFamily="18" charset="0"/>
                <a:cs typeface="Times New Roman" panose="02020603050405020304" pitchFamily="18" charset="0"/>
              </a:rPr>
              <a:t>	</a:t>
            </a:r>
            <a:r>
              <a:rPr lang="en-GB" sz="2600" b="1" dirty="0">
                <a:solidFill>
                  <a:schemeClr val="tx1"/>
                </a:solidFill>
                <a:latin typeface="Calibri" panose="020F0502020204030204" pitchFamily="34" charset="0"/>
                <a:ea typeface="Times New Roman" panose="02020603050405020304" pitchFamily="18" charset="0"/>
                <a:cs typeface="Times New Roman" panose="02020603050405020304" pitchFamily="18" charset="0"/>
              </a:rPr>
              <a:t>Explanations for achieving good articulation outcomes       	</a:t>
            </a:r>
            <a:br>
              <a:rPr lang="en-GB" sz="2600" b="1" dirty="0">
                <a:solidFill>
                  <a:schemeClr val="tx1"/>
                </a:solidFill>
                <a:latin typeface="Calibri" panose="020F0502020204030204" pitchFamily="34" charset="0"/>
                <a:ea typeface="Times New Roman" panose="02020603050405020304" pitchFamily="18" charset="0"/>
                <a:cs typeface="Times New Roman" panose="02020603050405020304" pitchFamily="18" charset="0"/>
              </a:rPr>
            </a:br>
            <a:r>
              <a:rPr lang="en-GB" sz="2600" b="1" dirty="0">
                <a:solidFill>
                  <a:schemeClr val="tx1"/>
                </a:solidFill>
                <a:latin typeface="Calibri" panose="020F0502020204030204" pitchFamily="34" charset="0"/>
                <a:ea typeface="Times New Roman" panose="02020603050405020304" pitchFamily="18" charset="0"/>
                <a:cs typeface="Times New Roman" panose="02020603050405020304" pitchFamily="18" charset="0"/>
              </a:rPr>
              <a:t>	Sharing approach to therapy</a:t>
            </a:r>
            <a:endParaRPr lang="en-GB" sz="2600" b="1" dirty="0">
              <a:solidFill>
                <a:schemeClr val="tx1"/>
              </a:solidFill>
            </a:endParaRPr>
          </a:p>
        </p:txBody>
      </p:sp>
      <p:sp>
        <p:nvSpPr>
          <p:cNvPr id="9" name="Content Placeholder 3">
            <a:extLst>
              <a:ext uri="{FF2B5EF4-FFF2-40B4-BE49-F238E27FC236}">
                <a16:creationId xmlns:a16="http://schemas.microsoft.com/office/drawing/2014/main" id="{2766D99E-4CAA-F810-E227-87FBE6DFEE3E}"/>
              </a:ext>
            </a:extLst>
          </p:cNvPr>
          <p:cNvSpPr txBox="1">
            <a:spLocks/>
          </p:cNvSpPr>
          <p:nvPr/>
        </p:nvSpPr>
        <p:spPr>
          <a:xfrm>
            <a:off x="274320" y="1690687"/>
            <a:ext cx="11695176" cy="3380933"/>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GB" sz="2600"/>
              <a:t>early intervention</a:t>
            </a:r>
          </a:p>
          <a:p>
            <a:pPr algn="just"/>
            <a:r>
              <a:rPr lang="en-GB" sz="2600"/>
              <a:t>clear criteria for intervention at AH</a:t>
            </a:r>
          </a:p>
          <a:p>
            <a:pPr algn="just"/>
            <a:r>
              <a:rPr lang="en-GB" sz="2600"/>
              <a:t>correspondence with local SLTs and use of digital health platforms </a:t>
            </a:r>
          </a:p>
          <a:p>
            <a:pPr algn="just"/>
            <a:r>
              <a:rPr lang="en-GB" sz="2600"/>
              <a:t>regular community liaison clinics </a:t>
            </a:r>
          </a:p>
          <a:p>
            <a:pPr algn="just"/>
            <a:r>
              <a:rPr lang="en-GB" sz="2600"/>
              <a:t>training packages and annual training day for community SLTs</a:t>
            </a:r>
          </a:p>
          <a:p>
            <a:pPr algn="just"/>
            <a:r>
              <a:rPr lang="en-GB" sz="2600"/>
              <a:t>time, negotiation and transparency</a:t>
            </a:r>
          </a:p>
          <a:p>
            <a:pPr algn="just"/>
            <a:r>
              <a:rPr lang="en-GB" sz="2600"/>
              <a:t>looking forward – Speech Path App, more detailed correspondence re outcomes</a:t>
            </a:r>
            <a:endParaRPr lang="en-GB" dirty="0"/>
          </a:p>
        </p:txBody>
      </p:sp>
    </p:spTree>
    <p:extLst>
      <p:ext uri="{BB962C8B-B14F-4D97-AF65-F5344CB8AC3E}">
        <p14:creationId xmlns:p14="http://schemas.microsoft.com/office/powerpoint/2010/main" val="2399303247"/>
      </p:ext>
    </p:extLst>
  </p:cSld>
  <p:clrMapOvr>
    <a:masterClrMapping/>
  </p:clrMapOvr>
  <p:transition spd="slow">
    <p:cove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A453B1-F8F4-792F-4A61-4217334B6EF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60C9533-D09C-7B72-F8F9-8C8A96AB1815}"/>
              </a:ext>
            </a:extLst>
          </p:cNvPr>
          <p:cNvSpPr>
            <a:spLocks noGrp="1"/>
          </p:cNvSpPr>
          <p:nvPr>
            <p:ph type="ctrTitle"/>
          </p:nvPr>
        </p:nvSpPr>
        <p:spPr>
          <a:xfrm>
            <a:off x="1524000" y="2611950"/>
            <a:ext cx="9144000" cy="1576592"/>
          </a:xfrm>
        </p:spPr>
        <p:txBody>
          <a:bodyPr>
            <a:normAutofit/>
          </a:bodyPr>
          <a:lstStyle/>
          <a:p>
            <a:r>
              <a:rPr lang="en-GB" sz="6000" dirty="0">
                <a:solidFill>
                  <a:schemeClr val="tx1"/>
                </a:solidFill>
                <a:latin typeface="Calibri" pitchFamily="34" charset="0"/>
                <a:cs typeface="Calibri" pitchFamily="34" charset="0"/>
              </a:rPr>
              <a:t>Q&amp;A</a:t>
            </a:r>
            <a:endParaRPr lang="en-GB" dirty="0"/>
          </a:p>
        </p:txBody>
      </p:sp>
    </p:spTree>
    <p:extLst>
      <p:ext uri="{BB962C8B-B14F-4D97-AF65-F5344CB8AC3E}">
        <p14:creationId xmlns:p14="http://schemas.microsoft.com/office/powerpoint/2010/main" val="2963756718"/>
      </p:ext>
    </p:extLst>
  </p:cSld>
  <p:clrMapOvr>
    <a:masterClrMapping/>
  </p:clrMapOvr>
  <p:transition spd="slow">
    <p:cove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5AA78-3A5E-5315-D776-8B36ABEB8F2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26DE6FB-7B46-A16C-166F-43B9354BCDFE}"/>
              </a:ext>
            </a:extLst>
          </p:cNvPr>
          <p:cNvSpPr>
            <a:spLocks noGrp="1"/>
          </p:cNvSpPr>
          <p:nvPr>
            <p:ph type="ctrTitle"/>
          </p:nvPr>
        </p:nvSpPr>
        <p:spPr>
          <a:xfrm>
            <a:off x="1524000" y="2611950"/>
            <a:ext cx="9144000" cy="1576592"/>
          </a:xfrm>
        </p:spPr>
        <p:txBody>
          <a:bodyPr>
            <a:normAutofit/>
          </a:bodyPr>
          <a:lstStyle/>
          <a:p>
            <a:r>
              <a:rPr lang="en-GB" dirty="0">
                <a:latin typeface="Calibri" pitchFamily="34" charset="0"/>
                <a:cs typeface="Calibri" pitchFamily="34" charset="0"/>
              </a:rPr>
              <a:t>Database developments</a:t>
            </a:r>
            <a:endParaRPr lang="en-GB" dirty="0"/>
          </a:p>
        </p:txBody>
      </p:sp>
    </p:spTree>
    <p:extLst>
      <p:ext uri="{BB962C8B-B14F-4D97-AF65-F5344CB8AC3E}">
        <p14:creationId xmlns:p14="http://schemas.microsoft.com/office/powerpoint/2010/main" val="2373737841"/>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B9BA1-2D24-1BC2-59CD-7B6A7AA66E4F}"/>
              </a:ext>
            </a:extLst>
          </p:cNvPr>
          <p:cNvSpPr>
            <a:spLocks noGrp="1"/>
          </p:cNvSpPr>
          <p:nvPr>
            <p:ph type="title"/>
          </p:nvPr>
        </p:nvSpPr>
        <p:spPr/>
        <p:txBody>
          <a:bodyPr/>
          <a:lstStyle/>
          <a:p>
            <a:r>
              <a:rPr lang="en-GB" dirty="0"/>
              <a:t>5-year-old outcomes by year of birth</a:t>
            </a:r>
          </a:p>
        </p:txBody>
      </p:sp>
      <p:graphicFrame>
        <p:nvGraphicFramePr>
          <p:cNvPr id="4" name="Chart 3">
            <a:extLst>
              <a:ext uri="{FF2B5EF4-FFF2-40B4-BE49-F238E27FC236}">
                <a16:creationId xmlns:a16="http://schemas.microsoft.com/office/drawing/2014/main" id="{E1A772E7-9B3D-4FEE-8313-8F95AE180091}"/>
              </a:ext>
            </a:extLst>
          </p:cNvPr>
          <p:cNvGraphicFramePr>
            <a:graphicFrameLocks/>
          </p:cNvGraphicFramePr>
          <p:nvPr/>
        </p:nvGraphicFramePr>
        <p:xfrm>
          <a:off x="313898" y="1617261"/>
          <a:ext cx="11039901" cy="4490112"/>
        </p:xfrm>
        <a:graphic>
          <a:graphicData uri="http://schemas.openxmlformats.org/drawingml/2006/chart">
            <c:chart xmlns:c="http://schemas.openxmlformats.org/drawingml/2006/chart" xmlns:r="http://schemas.openxmlformats.org/officeDocument/2006/relationships" r:id="rId3"/>
          </a:graphicData>
        </a:graphic>
      </p:graphicFrame>
      <p:sp>
        <p:nvSpPr>
          <p:cNvPr id="5" name="Oval 4">
            <a:extLst>
              <a:ext uri="{FF2B5EF4-FFF2-40B4-BE49-F238E27FC236}">
                <a16:creationId xmlns:a16="http://schemas.microsoft.com/office/drawing/2014/main" id="{ABBA41B7-B6D7-8751-43C6-E7281C53CBDC}"/>
              </a:ext>
            </a:extLst>
          </p:cNvPr>
          <p:cNvSpPr/>
          <p:nvPr/>
        </p:nvSpPr>
        <p:spPr>
          <a:xfrm>
            <a:off x="8938901" y="2691925"/>
            <a:ext cx="1222049" cy="98276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D0FC2035-41FA-9114-C940-A69E23E6EE9A}"/>
              </a:ext>
            </a:extLst>
          </p:cNvPr>
          <p:cNvSpPr/>
          <p:nvPr/>
        </p:nvSpPr>
        <p:spPr>
          <a:xfrm>
            <a:off x="6604475" y="2879550"/>
            <a:ext cx="1222049" cy="98276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91644200"/>
      </p:ext>
    </p:extLst>
  </p:cSld>
  <p:clrMapOvr>
    <a:masterClrMapping/>
  </p:clrMapOvr>
  <p:transition spd="slow">
    <p:cove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48536-5DA6-7D1D-075B-7BF10FC2BDB6}"/>
              </a:ext>
            </a:extLst>
          </p:cNvPr>
          <p:cNvSpPr>
            <a:spLocks noGrp="1"/>
          </p:cNvSpPr>
          <p:nvPr>
            <p:ph type="title"/>
          </p:nvPr>
        </p:nvSpPr>
        <p:spPr/>
        <p:txBody>
          <a:bodyPr>
            <a:normAutofit fontScale="90000"/>
          </a:bodyPr>
          <a:lstStyle/>
          <a:p>
            <a:r>
              <a:rPr lang="en-GB" dirty="0"/>
              <a:t>New CRANE information leaflets &amp; consent forms</a:t>
            </a:r>
          </a:p>
        </p:txBody>
      </p:sp>
      <p:pic>
        <p:nvPicPr>
          <p:cNvPr id="7" name="Content Placeholder 6">
            <a:extLst>
              <a:ext uri="{FF2B5EF4-FFF2-40B4-BE49-F238E27FC236}">
                <a16:creationId xmlns:a16="http://schemas.microsoft.com/office/drawing/2014/main" id="{DBD31551-62A9-D231-C6FC-4F2A83AD646B}"/>
              </a:ext>
            </a:extLst>
          </p:cNvPr>
          <p:cNvPicPr>
            <a:picLocks noGrp="1" noChangeAspect="1"/>
          </p:cNvPicPr>
          <p:nvPr>
            <p:ph idx="1"/>
          </p:nvPr>
        </p:nvPicPr>
        <p:blipFill>
          <a:blip r:embed="rId3"/>
          <a:stretch>
            <a:fillRect/>
          </a:stretch>
        </p:blipFill>
        <p:spPr>
          <a:xfrm>
            <a:off x="4169308" y="1351128"/>
            <a:ext cx="3853383" cy="5416550"/>
          </a:xfrm>
          <a:prstGeom prst="rect">
            <a:avLst/>
          </a:prstGeom>
          <a:ln>
            <a:solidFill>
              <a:schemeClr val="tx1"/>
            </a:solidFill>
          </a:ln>
        </p:spPr>
      </p:pic>
      <p:pic>
        <p:nvPicPr>
          <p:cNvPr id="5" name="Picture 4">
            <a:extLst>
              <a:ext uri="{FF2B5EF4-FFF2-40B4-BE49-F238E27FC236}">
                <a16:creationId xmlns:a16="http://schemas.microsoft.com/office/drawing/2014/main" id="{E102ED48-01BF-8F45-87C4-D089287AEF25}"/>
              </a:ext>
            </a:extLst>
          </p:cNvPr>
          <p:cNvPicPr>
            <a:picLocks noChangeAspect="1"/>
          </p:cNvPicPr>
          <p:nvPr/>
        </p:nvPicPr>
        <p:blipFill>
          <a:blip r:embed="rId4"/>
          <a:stretch>
            <a:fillRect/>
          </a:stretch>
        </p:blipFill>
        <p:spPr>
          <a:xfrm>
            <a:off x="155402" y="1351128"/>
            <a:ext cx="3795565" cy="5416550"/>
          </a:xfrm>
          <a:prstGeom prst="rect">
            <a:avLst/>
          </a:prstGeom>
          <a:ln>
            <a:solidFill>
              <a:schemeClr val="tx1"/>
            </a:solidFill>
          </a:ln>
        </p:spPr>
      </p:pic>
      <p:sp>
        <p:nvSpPr>
          <p:cNvPr id="8" name="Content Placeholder 2">
            <a:extLst>
              <a:ext uri="{FF2B5EF4-FFF2-40B4-BE49-F238E27FC236}">
                <a16:creationId xmlns:a16="http://schemas.microsoft.com/office/drawing/2014/main" id="{44E015C1-0AE6-2F6F-B422-6FB508A50CB3}"/>
              </a:ext>
            </a:extLst>
          </p:cNvPr>
          <p:cNvSpPr txBox="1">
            <a:spLocks/>
          </p:cNvSpPr>
          <p:nvPr/>
        </p:nvSpPr>
        <p:spPr>
          <a:xfrm>
            <a:off x="8241032" y="1689100"/>
            <a:ext cx="3112768" cy="44878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dirty="0"/>
          </a:p>
        </p:txBody>
      </p:sp>
      <p:pic>
        <p:nvPicPr>
          <p:cNvPr id="11" name="Picture 10">
            <a:extLst>
              <a:ext uri="{FF2B5EF4-FFF2-40B4-BE49-F238E27FC236}">
                <a16:creationId xmlns:a16="http://schemas.microsoft.com/office/drawing/2014/main" id="{0D6AF5A1-9912-CCD9-A784-6A50BA89D74F}"/>
              </a:ext>
            </a:extLst>
          </p:cNvPr>
          <p:cNvPicPr>
            <a:picLocks noChangeAspect="1"/>
          </p:cNvPicPr>
          <p:nvPr/>
        </p:nvPicPr>
        <p:blipFill>
          <a:blip r:embed="rId5"/>
          <a:stretch>
            <a:fillRect/>
          </a:stretch>
        </p:blipFill>
        <p:spPr>
          <a:xfrm>
            <a:off x="9213489" y="2533650"/>
            <a:ext cx="2823109" cy="3276600"/>
          </a:xfrm>
          <a:prstGeom prst="rect">
            <a:avLst/>
          </a:prstGeom>
        </p:spPr>
      </p:pic>
    </p:spTree>
    <p:extLst>
      <p:ext uri="{BB962C8B-B14F-4D97-AF65-F5344CB8AC3E}">
        <p14:creationId xmlns:p14="http://schemas.microsoft.com/office/powerpoint/2010/main" val="2627017198"/>
      </p:ext>
    </p:extLst>
  </p:cSld>
  <p:clrMapOvr>
    <a:masterClrMapping/>
  </p:clrMapOvr>
  <p:transition spd="slow">
    <p:cove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73907-8CF6-B0F0-A122-84E489CFD510}"/>
              </a:ext>
            </a:extLst>
          </p:cNvPr>
          <p:cNvSpPr>
            <a:spLocks noGrp="1"/>
          </p:cNvSpPr>
          <p:nvPr>
            <p:ph type="title"/>
          </p:nvPr>
        </p:nvSpPr>
        <p:spPr/>
        <p:txBody>
          <a:bodyPr/>
          <a:lstStyle/>
          <a:p>
            <a:r>
              <a:rPr lang="en-GB" dirty="0"/>
              <a:t>Gestational age and birthweight</a:t>
            </a:r>
          </a:p>
        </p:txBody>
      </p:sp>
      <p:sp>
        <p:nvSpPr>
          <p:cNvPr id="3" name="Content Placeholder 2">
            <a:extLst>
              <a:ext uri="{FF2B5EF4-FFF2-40B4-BE49-F238E27FC236}">
                <a16:creationId xmlns:a16="http://schemas.microsoft.com/office/drawing/2014/main" id="{9157B766-B6A1-942B-64FD-D1D7140FD580}"/>
              </a:ext>
            </a:extLst>
          </p:cNvPr>
          <p:cNvSpPr>
            <a:spLocks noGrp="1"/>
          </p:cNvSpPr>
          <p:nvPr>
            <p:ph idx="1"/>
          </p:nvPr>
        </p:nvSpPr>
        <p:spPr/>
        <p:txBody>
          <a:bodyPr>
            <a:normAutofit/>
          </a:bodyPr>
          <a:lstStyle/>
          <a:p>
            <a:r>
              <a:rPr lang="en-GB" sz="2400" dirty="0"/>
              <a:t>Now open to all registrations, not just consented cases.</a:t>
            </a:r>
          </a:p>
          <a:p>
            <a:pPr lvl="1"/>
            <a:r>
              <a:rPr lang="en-GB" sz="2200" dirty="0"/>
              <a:t>CAG approval covering England and Wales. NI to follow too. </a:t>
            </a:r>
          </a:p>
          <a:p>
            <a:r>
              <a:rPr lang="en-GB" sz="2400" dirty="0"/>
              <a:t>Submit data for all cases born in 2026 onwards</a:t>
            </a:r>
          </a:p>
          <a:p>
            <a:pPr lvl="1"/>
            <a:r>
              <a:rPr lang="en-GB" sz="2200" dirty="0"/>
              <a:t>We are requesting an amendment to apply this change retrospectively</a:t>
            </a:r>
          </a:p>
          <a:p>
            <a:r>
              <a:rPr lang="en-GB" sz="2400" dirty="0"/>
              <a:t>Adding ‘</a:t>
            </a:r>
            <a:r>
              <a:rPr lang="en-GB" sz="2400" b="1" dirty="0"/>
              <a:t>+ days</a:t>
            </a:r>
            <a:r>
              <a:rPr lang="en-GB" sz="2400" dirty="0"/>
              <a:t>’ to gestational age. Currently just whole weeks.</a:t>
            </a:r>
          </a:p>
          <a:p>
            <a:r>
              <a:rPr lang="en-GB" sz="2400" dirty="0"/>
              <a:t>Moving to ‘</a:t>
            </a:r>
            <a:r>
              <a:rPr lang="en-GB" sz="2400" b="1" dirty="0"/>
              <a:t>Patient details</a:t>
            </a:r>
            <a:r>
              <a:rPr lang="en-GB" sz="2400" dirty="0"/>
              <a:t>’ tab from ‘Outcomes’ tab</a:t>
            </a:r>
          </a:p>
          <a:p>
            <a:r>
              <a:rPr lang="en-GB" sz="2400" dirty="0"/>
              <a:t>We can verify our early findings that babies with cleft                                               are more likely to be:</a:t>
            </a:r>
          </a:p>
          <a:p>
            <a:pPr lvl="1"/>
            <a:r>
              <a:rPr lang="en-GB" sz="2200" dirty="0"/>
              <a:t>born premature</a:t>
            </a:r>
          </a:p>
          <a:p>
            <a:pPr lvl="1"/>
            <a:r>
              <a:rPr lang="en-GB" sz="2200" dirty="0"/>
              <a:t>Born with low birthweight</a:t>
            </a:r>
          </a:p>
        </p:txBody>
      </p:sp>
      <p:pic>
        <p:nvPicPr>
          <p:cNvPr id="1026" name="Picture 2">
            <a:extLst>
              <a:ext uri="{FF2B5EF4-FFF2-40B4-BE49-F238E27FC236}">
                <a16:creationId xmlns:a16="http://schemas.microsoft.com/office/drawing/2014/main" id="{9EB78ACA-D779-5F50-A9E2-8EA6FE8F22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5851" y="3429000"/>
            <a:ext cx="2432372" cy="2432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9362755"/>
      </p:ext>
    </p:extLst>
  </p:cSld>
  <p:clrMapOvr>
    <a:masterClrMapping/>
  </p:clrMapOvr>
  <p:transition spd="slow">
    <p:cove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FAC23-9563-4AA2-5059-6B3A094F05C7}"/>
              </a:ext>
            </a:extLst>
          </p:cNvPr>
          <p:cNvSpPr>
            <a:spLocks noGrp="1"/>
          </p:cNvSpPr>
          <p:nvPr>
            <p:ph type="title"/>
          </p:nvPr>
        </p:nvSpPr>
        <p:spPr/>
        <p:txBody>
          <a:bodyPr/>
          <a:lstStyle/>
          <a:p>
            <a:r>
              <a:rPr lang="en-GB" dirty="0"/>
              <a:t>5-year-old index</a:t>
            </a:r>
          </a:p>
        </p:txBody>
      </p:sp>
      <p:sp>
        <p:nvSpPr>
          <p:cNvPr id="3" name="Content Placeholder 2">
            <a:extLst>
              <a:ext uri="{FF2B5EF4-FFF2-40B4-BE49-F238E27FC236}">
                <a16:creationId xmlns:a16="http://schemas.microsoft.com/office/drawing/2014/main" id="{79380932-15B9-FDF8-CD7F-DD1854F4E243}"/>
              </a:ext>
            </a:extLst>
          </p:cNvPr>
          <p:cNvSpPr>
            <a:spLocks noGrp="1"/>
          </p:cNvSpPr>
          <p:nvPr>
            <p:ph idx="1"/>
          </p:nvPr>
        </p:nvSpPr>
        <p:spPr>
          <a:xfrm>
            <a:off x="838200" y="1825625"/>
            <a:ext cx="7162800" cy="4351338"/>
          </a:xfrm>
        </p:spPr>
        <p:txBody>
          <a:bodyPr>
            <a:normAutofit/>
          </a:bodyPr>
          <a:lstStyle/>
          <a:p>
            <a:r>
              <a:rPr lang="en-GB" sz="2400" dirty="0"/>
              <a:t>Now open to complete BCLP cases (LAHSAL)</a:t>
            </a:r>
          </a:p>
          <a:p>
            <a:r>
              <a:rPr lang="en-GB" sz="2400" dirty="0"/>
              <a:t>Data can be entered retrospectively and in bulk using imports</a:t>
            </a:r>
          </a:p>
          <a:p>
            <a:r>
              <a:rPr lang="en-GB" sz="2400" dirty="0"/>
              <a:t>Dr Susana Dominguez-Gonzales (Liverpool) has scores for cases going back to 2005.</a:t>
            </a:r>
          </a:p>
          <a:p>
            <a:r>
              <a:rPr lang="en-GB" sz="2400" dirty="0"/>
              <a:t>CRANE will support entry of retrospective cases.</a:t>
            </a:r>
          </a:p>
        </p:txBody>
      </p:sp>
      <p:pic>
        <p:nvPicPr>
          <p:cNvPr id="4" name="Picture 2">
            <a:extLst>
              <a:ext uri="{FF2B5EF4-FFF2-40B4-BE49-F238E27FC236}">
                <a16:creationId xmlns:a16="http://schemas.microsoft.com/office/drawing/2014/main" id="{E268A6BC-2A24-43F3-9E38-4FDAF528F4E5}"/>
              </a:ext>
            </a:extLst>
          </p:cNvPr>
          <p:cNvPicPr>
            <a:picLocks noChangeAspect="1" noChangeArrowheads="1"/>
          </p:cNvPicPr>
          <p:nvPr/>
        </p:nvPicPr>
        <p:blipFill>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artisticGlowEdges trans="0"/>
                    </a14:imgEffect>
                    <a14:imgEffect>
                      <a14:colorTemperature colorTemp="5900"/>
                    </a14:imgEffect>
                    <a14:imgEffect>
                      <a14:saturation sat="97000"/>
                    </a14:imgEffect>
                  </a14:imgLayer>
                </a14:imgProps>
              </a:ext>
              <a:ext uri="{28A0092B-C50C-407E-A947-70E740481C1C}">
                <a14:useLocalDpi xmlns:a14="http://schemas.microsoft.com/office/drawing/2010/main" val="0"/>
              </a:ext>
            </a:extLst>
          </a:blip>
          <a:srcRect/>
          <a:stretch>
            <a:fillRect/>
          </a:stretch>
        </p:blipFill>
        <p:spPr bwMode="auto">
          <a:xfrm>
            <a:off x="8448999" y="1825624"/>
            <a:ext cx="3413125" cy="3413125"/>
          </a:xfrm>
          <a:prstGeom prst="rect">
            <a:avLst/>
          </a:prstGeom>
          <a:noFill/>
          <a:ln>
            <a:noFill/>
          </a:ln>
        </p:spPr>
      </p:pic>
    </p:spTree>
    <p:extLst>
      <p:ext uri="{BB962C8B-B14F-4D97-AF65-F5344CB8AC3E}">
        <p14:creationId xmlns:p14="http://schemas.microsoft.com/office/powerpoint/2010/main" val="2159711987"/>
      </p:ext>
    </p:extLst>
  </p:cSld>
  <p:clrMapOvr>
    <a:masterClrMapping/>
  </p:clrMapOvr>
  <p:transition spd="slow">
    <p:cove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419AA-DFB0-33A9-FB5E-F5FF47607CE5}"/>
              </a:ext>
            </a:extLst>
          </p:cNvPr>
          <p:cNvSpPr>
            <a:spLocks noGrp="1"/>
          </p:cNvSpPr>
          <p:nvPr>
            <p:ph type="title"/>
          </p:nvPr>
        </p:nvSpPr>
        <p:spPr/>
        <p:txBody>
          <a:bodyPr/>
          <a:lstStyle/>
          <a:p>
            <a:r>
              <a:rPr lang="en-GB" dirty="0"/>
              <a:t>Cleft Q &amp; TIM at 10y (psychology outcome)</a:t>
            </a:r>
          </a:p>
        </p:txBody>
      </p:sp>
      <p:sp>
        <p:nvSpPr>
          <p:cNvPr id="3" name="Content Placeholder 2">
            <a:extLst>
              <a:ext uri="{FF2B5EF4-FFF2-40B4-BE49-F238E27FC236}">
                <a16:creationId xmlns:a16="http://schemas.microsoft.com/office/drawing/2014/main" id="{94701049-CCF7-3992-0181-3B38E80EC393}"/>
              </a:ext>
            </a:extLst>
          </p:cNvPr>
          <p:cNvSpPr>
            <a:spLocks noGrp="1"/>
          </p:cNvSpPr>
          <p:nvPr>
            <p:ph idx="1"/>
          </p:nvPr>
        </p:nvSpPr>
        <p:spPr>
          <a:xfrm>
            <a:off x="838200" y="1825625"/>
            <a:ext cx="9582150" cy="4351338"/>
          </a:xfrm>
        </p:spPr>
        <p:txBody>
          <a:bodyPr>
            <a:normAutofit/>
          </a:bodyPr>
          <a:lstStyle/>
          <a:p>
            <a:r>
              <a:rPr lang="en-GB" sz="2400" dirty="0"/>
              <a:t>CRANE working with Psychology CEN</a:t>
            </a:r>
          </a:p>
          <a:p>
            <a:r>
              <a:rPr lang="en-GB" sz="2400" dirty="0"/>
              <a:t>There will be separate Cleft Q &amp; TIM tabs under 10-year outcomes section on database.</a:t>
            </a:r>
          </a:p>
          <a:p>
            <a:r>
              <a:rPr lang="en-GB" sz="2400" dirty="0"/>
              <a:t>Psychological and Social Functioning sub-scales to be submitted</a:t>
            </a:r>
          </a:p>
          <a:p>
            <a:pPr lvl="1"/>
            <a:r>
              <a:rPr lang="en-GB" sz="2200" dirty="0"/>
              <a:t>10 questions each subscale (each rated 1’never’ to 4 ‘always’)</a:t>
            </a:r>
          </a:p>
          <a:p>
            <a:r>
              <a:rPr lang="en-GB" sz="2400" dirty="0"/>
              <a:t>Cleft Q data fields should be open by May 2026</a:t>
            </a:r>
          </a:p>
          <a:p>
            <a:r>
              <a:rPr lang="en-GB" sz="2400" dirty="0"/>
              <a:t>Data can be entered retrospectively and in bulk (imports)</a:t>
            </a:r>
          </a:p>
        </p:txBody>
      </p:sp>
      <p:pic>
        <p:nvPicPr>
          <p:cNvPr id="4" name="Graphic 3" descr="Artificial Intelligence with solid fill">
            <a:extLst>
              <a:ext uri="{FF2B5EF4-FFF2-40B4-BE49-F238E27FC236}">
                <a16:creationId xmlns:a16="http://schemas.microsoft.com/office/drawing/2014/main" id="{90FC15C1-85F7-3B2E-8FE3-7F3AC15057C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22249" y="2692640"/>
            <a:ext cx="2282011" cy="2282011"/>
          </a:xfrm>
          <a:prstGeom prst="rect">
            <a:avLst/>
          </a:prstGeom>
        </p:spPr>
      </p:pic>
    </p:spTree>
    <p:extLst>
      <p:ext uri="{BB962C8B-B14F-4D97-AF65-F5344CB8AC3E}">
        <p14:creationId xmlns:p14="http://schemas.microsoft.com/office/powerpoint/2010/main" val="144373775"/>
      </p:ext>
    </p:extLst>
  </p:cSld>
  <p:clrMapOvr>
    <a:masterClrMapping/>
  </p:clrMapOvr>
  <p:transition spd="slow">
    <p:cove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C474A-B85B-A213-C63B-D69FFD4E8085}"/>
              </a:ext>
            </a:extLst>
          </p:cNvPr>
          <p:cNvSpPr>
            <a:spLocks noGrp="1"/>
          </p:cNvSpPr>
          <p:nvPr>
            <p:ph type="title"/>
          </p:nvPr>
        </p:nvSpPr>
        <p:spPr/>
        <p:txBody>
          <a:bodyPr/>
          <a:lstStyle/>
          <a:p>
            <a:r>
              <a:rPr lang="en-GB" dirty="0"/>
              <a:t>Surgical timings – under consideration</a:t>
            </a:r>
          </a:p>
        </p:txBody>
      </p:sp>
      <p:sp>
        <p:nvSpPr>
          <p:cNvPr id="3" name="Content Placeholder 2">
            <a:extLst>
              <a:ext uri="{FF2B5EF4-FFF2-40B4-BE49-F238E27FC236}">
                <a16:creationId xmlns:a16="http://schemas.microsoft.com/office/drawing/2014/main" id="{EC11B6DD-CB3F-1E05-751F-D56ADBE08B64}"/>
              </a:ext>
            </a:extLst>
          </p:cNvPr>
          <p:cNvSpPr>
            <a:spLocks noGrp="1"/>
          </p:cNvSpPr>
          <p:nvPr>
            <p:ph idx="1"/>
          </p:nvPr>
        </p:nvSpPr>
        <p:spPr/>
        <p:txBody>
          <a:bodyPr>
            <a:normAutofit/>
          </a:bodyPr>
          <a:lstStyle/>
          <a:p>
            <a:r>
              <a:rPr lang="en-GB" sz="2400" b="1" dirty="0"/>
              <a:t>Lip</a:t>
            </a:r>
          </a:p>
          <a:p>
            <a:pPr lvl="1"/>
            <a:r>
              <a:rPr lang="en-GB" dirty="0"/>
              <a:t>Date of 1st primary lip adhesion/repair</a:t>
            </a:r>
          </a:p>
          <a:p>
            <a:pPr lvl="1"/>
            <a:r>
              <a:rPr lang="en-GB" dirty="0"/>
              <a:t>Date definitive lip repair</a:t>
            </a:r>
          </a:p>
          <a:p>
            <a:r>
              <a:rPr lang="en-GB" sz="2400" b="1" dirty="0"/>
              <a:t>Palate</a:t>
            </a:r>
          </a:p>
          <a:p>
            <a:pPr lvl="1"/>
            <a:r>
              <a:rPr lang="en-GB" dirty="0"/>
              <a:t>Date of 1</a:t>
            </a:r>
            <a:r>
              <a:rPr lang="en-GB" baseline="30000" dirty="0"/>
              <a:t>st</a:t>
            </a:r>
            <a:r>
              <a:rPr lang="en-GB" dirty="0"/>
              <a:t> primary palate repair</a:t>
            </a:r>
          </a:p>
          <a:p>
            <a:pPr lvl="1"/>
            <a:r>
              <a:rPr lang="en-GB" dirty="0"/>
              <a:t>Date primary palate repair complete</a:t>
            </a:r>
          </a:p>
          <a:p>
            <a:r>
              <a:rPr lang="en-GB" sz="2400" b="1" dirty="0"/>
              <a:t>Speech surgery</a:t>
            </a:r>
          </a:p>
          <a:p>
            <a:pPr lvl="1"/>
            <a:r>
              <a:rPr lang="en-GB" dirty="0"/>
              <a:t>Date of 1</a:t>
            </a:r>
            <a:r>
              <a:rPr lang="en-GB" baseline="30000" dirty="0"/>
              <a:t>st</a:t>
            </a:r>
            <a:r>
              <a:rPr lang="en-GB" dirty="0"/>
              <a:t> surgery for speech purposes</a:t>
            </a:r>
          </a:p>
          <a:p>
            <a:pPr lvl="1"/>
            <a:r>
              <a:rPr lang="en-GB" dirty="0"/>
              <a:t>Date of 2</a:t>
            </a:r>
            <a:r>
              <a:rPr lang="en-GB" baseline="30000" dirty="0"/>
              <a:t>nd</a:t>
            </a:r>
            <a:r>
              <a:rPr lang="en-GB" dirty="0"/>
              <a:t> surgery for speech purposes</a:t>
            </a:r>
          </a:p>
          <a:p>
            <a:endParaRPr lang="en-GB" dirty="0"/>
          </a:p>
        </p:txBody>
      </p:sp>
    </p:spTree>
    <p:extLst>
      <p:ext uri="{BB962C8B-B14F-4D97-AF65-F5344CB8AC3E}">
        <p14:creationId xmlns:p14="http://schemas.microsoft.com/office/powerpoint/2010/main" val="2230877823"/>
      </p:ext>
    </p:extLst>
  </p:cSld>
  <p:clrMapOvr>
    <a:masterClrMapping/>
  </p:clrMapOvr>
  <p:transition spd="slow">
    <p:cove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1B931-0A72-1458-D664-77AF170B83EA}"/>
              </a:ext>
            </a:extLst>
          </p:cNvPr>
          <p:cNvSpPr>
            <a:spLocks noGrp="1"/>
          </p:cNvSpPr>
          <p:nvPr>
            <p:ph type="title"/>
          </p:nvPr>
        </p:nvSpPr>
        <p:spPr/>
        <p:txBody>
          <a:bodyPr/>
          <a:lstStyle/>
          <a:p>
            <a:r>
              <a:rPr lang="en-GB" dirty="0"/>
              <a:t>Key dates</a:t>
            </a:r>
          </a:p>
        </p:txBody>
      </p:sp>
      <p:sp>
        <p:nvSpPr>
          <p:cNvPr id="3" name="Content Placeholder 2">
            <a:extLst>
              <a:ext uri="{FF2B5EF4-FFF2-40B4-BE49-F238E27FC236}">
                <a16:creationId xmlns:a16="http://schemas.microsoft.com/office/drawing/2014/main" id="{7DEA94A1-0217-D653-4EAB-A4D71F291FDB}"/>
              </a:ext>
            </a:extLst>
          </p:cNvPr>
          <p:cNvSpPr>
            <a:spLocks noGrp="1"/>
          </p:cNvSpPr>
          <p:nvPr>
            <p:ph idx="1"/>
          </p:nvPr>
        </p:nvSpPr>
        <p:spPr/>
        <p:txBody>
          <a:bodyPr/>
          <a:lstStyle/>
          <a:p>
            <a:r>
              <a:rPr lang="en-GB" dirty="0"/>
              <a:t>Q&amp; A webinar: </a:t>
            </a:r>
            <a:r>
              <a:rPr lang="en-GB" b="1" dirty="0"/>
              <a:t>Monday 23 February 2026</a:t>
            </a:r>
            <a:r>
              <a:rPr lang="en-GB" dirty="0"/>
              <a:t>, 10:30-12:00</a:t>
            </a:r>
          </a:p>
          <a:p>
            <a:r>
              <a:rPr lang="en-GB" dirty="0"/>
              <a:t>Dashboard Q3 25/26: </a:t>
            </a:r>
            <a:r>
              <a:rPr lang="en-GB" b="1" dirty="0"/>
              <a:t>Friday 13 March 2026</a:t>
            </a:r>
            <a:r>
              <a:rPr lang="en-GB" dirty="0"/>
              <a:t> </a:t>
            </a:r>
          </a:p>
          <a:p>
            <a:r>
              <a:rPr lang="en-GB" dirty="0"/>
              <a:t>CD/CL webinar: </a:t>
            </a:r>
            <a:r>
              <a:rPr lang="en-GB" b="1" dirty="0"/>
              <a:t>Wednesday 20</a:t>
            </a:r>
            <a:r>
              <a:rPr lang="en-GB" dirty="0"/>
              <a:t> </a:t>
            </a:r>
            <a:r>
              <a:rPr lang="en-GB" b="1" dirty="0"/>
              <a:t>May 2026</a:t>
            </a:r>
            <a:r>
              <a:rPr lang="en-GB" dirty="0"/>
              <a:t>, 10:30-12.00</a:t>
            </a:r>
          </a:p>
          <a:p>
            <a:r>
              <a:rPr lang="en-GB" dirty="0"/>
              <a:t>Annual Report Extract taken: </a:t>
            </a:r>
            <a:r>
              <a:rPr lang="en-GB" b="1" dirty="0"/>
              <a:t>Sunday 28 June 2026</a:t>
            </a:r>
          </a:p>
          <a:p>
            <a:r>
              <a:rPr lang="en-GB" dirty="0"/>
              <a:t>Dashboard Q4 24/25: </a:t>
            </a:r>
            <a:r>
              <a:rPr lang="en-GB" b="1" dirty="0"/>
              <a:t>Friday 19 June 2025</a:t>
            </a:r>
            <a:r>
              <a:rPr lang="en-GB" dirty="0"/>
              <a:t> </a:t>
            </a:r>
          </a:p>
          <a:p>
            <a:r>
              <a:rPr lang="en-GB" dirty="0"/>
              <a:t>Outlier policy letters sent to Clinical Directors: </a:t>
            </a:r>
            <a:r>
              <a:rPr lang="en-GB" b="1" dirty="0"/>
              <a:t>August 2026</a:t>
            </a:r>
          </a:p>
        </p:txBody>
      </p:sp>
    </p:spTree>
    <p:extLst>
      <p:ext uri="{BB962C8B-B14F-4D97-AF65-F5344CB8AC3E}">
        <p14:creationId xmlns:p14="http://schemas.microsoft.com/office/powerpoint/2010/main" val="854161555"/>
      </p:ext>
    </p:extLst>
  </p:cSld>
  <p:clrMapOvr>
    <a:masterClrMapping/>
  </p:clrMapOvr>
  <p:transition spd="slow">
    <p:cove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05816-D6A8-5E4C-A198-6B90F48A95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95CCDA-0A54-BFA0-14FA-352DD7FF06E1}"/>
              </a:ext>
            </a:extLst>
          </p:cNvPr>
          <p:cNvSpPr>
            <a:spLocks noGrp="1"/>
          </p:cNvSpPr>
          <p:nvPr>
            <p:ph type="ctrTitle"/>
          </p:nvPr>
        </p:nvSpPr>
        <p:spPr/>
        <p:txBody>
          <a:bodyPr/>
          <a:lstStyle/>
          <a:p>
            <a:r>
              <a:rPr lang="en-GB" dirty="0"/>
              <a:t>Thank you</a:t>
            </a:r>
          </a:p>
        </p:txBody>
      </p:sp>
    </p:spTree>
    <p:extLst>
      <p:ext uri="{BB962C8B-B14F-4D97-AF65-F5344CB8AC3E}">
        <p14:creationId xmlns:p14="http://schemas.microsoft.com/office/powerpoint/2010/main" val="144400961"/>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2EFED-433F-232C-2464-435EE98DDC4F}"/>
              </a:ext>
            </a:extLst>
          </p:cNvPr>
          <p:cNvSpPr>
            <a:spLocks noGrp="1"/>
          </p:cNvSpPr>
          <p:nvPr>
            <p:ph type="title"/>
          </p:nvPr>
        </p:nvSpPr>
        <p:spPr/>
        <p:txBody>
          <a:bodyPr/>
          <a:lstStyle/>
          <a:p>
            <a:r>
              <a:rPr lang="en-GB" dirty="0"/>
              <a:t>New features in the 2025 Annual Report	</a:t>
            </a:r>
          </a:p>
        </p:txBody>
      </p:sp>
      <p:sp>
        <p:nvSpPr>
          <p:cNvPr id="3" name="Content Placeholder 2">
            <a:extLst>
              <a:ext uri="{FF2B5EF4-FFF2-40B4-BE49-F238E27FC236}">
                <a16:creationId xmlns:a16="http://schemas.microsoft.com/office/drawing/2014/main" id="{C02E2508-D16D-C4D6-747D-7ACEDF76EDFA}"/>
              </a:ext>
            </a:extLst>
          </p:cNvPr>
          <p:cNvSpPr>
            <a:spLocks noGrp="1"/>
          </p:cNvSpPr>
          <p:nvPr>
            <p:ph idx="1"/>
          </p:nvPr>
        </p:nvSpPr>
        <p:spPr>
          <a:xfrm>
            <a:off x="838200" y="1825625"/>
            <a:ext cx="10972800" cy="4351338"/>
          </a:xfrm>
        </p:spPr>
        <p:txBody>
          <a:bodyPr>
            <a:normAutofit/>
          </a:bodyPr>
          <a:lstStyle/>
          <a:p>
            <a:pPr>
              <a:lnSpc>
                <a:spcPct val="100000"/>
              </a:lnSpc>
              <a:spcBef>
                <a:spcPts val="1200"/>
              </a:spcBef>
            </a:pPr>
            <a:r>
              <a:rPr lang="en-GB" sz="2400" b="1" dirty="0"/>
              <a:t>Ethnicity: </a:t>
            </a:r>
            <a:r>
              <a:rPr lang="en-GB" sz="2400" dirty="0"/>
              <a:t>Reported for registry cohort and 5-year outcomes assessed for differences between white &amp; ethnic minority groups</a:t>
            </a:r>
          </a:p>
          <a:p>
            <a:pPr>
              <a:lnSpc>
                <a:spcPct val="100000"/>
              </a:lnSpc>
              <a:spcBef>
                <a:spcPts val="1200"/>
              </a:spcBef>
            </a:pPr>
            <a:r>
              <a:rPr lang="en-GB" sz="2400" b="1" dirty="0"/>
              <a:t>Antenatal contact/visit time:</a:t>
            </a:r>
            <a:r>
              <a:rPr lang="en-GB" sz="2400" dirty="0"/>
              <a:t> Included in report </a:t>
            </a:r>
          </a:p>
          <a:p>
            <a:pPr lvl="1">
              <a:lnSpc>
                <a:spcPct val="100000"/>
              </a:lnSpc>
              <a:spcBef>
                <a:spcPts val="1200"/>
              </a:spcBef>
            </a:pPr>
            <a:r>
              <a:rPr lang="en-GB" sz="2000" dirty="0"/>
              <a:t>Cleft service range: 54%-100% visited within 24h of antenatal referral</a:t>
            </a:r>
          </a:p>
          <a:p>
            <a:pPr>
              <a:lnSpc>
                <a:spcPct val="100000"/>
              </a:lnSpc>
              <a:spcBef>
                <a:spcPts val="1200"/>
              </a:spcBef>
            </a:pPr>
            <a:r>
              <a:rPr lang="en-GB" sz="2400" dirty="0"/>
              <a:t>New supplementary table tab: </a:t>
            </a:r>
            <a:r>
              <a:rPr lang="en-GB" sz="2400" b="1" dirty="0"/>
              <a:t>Data completeness and outcomes by patient characteristics</a:t>
            </a:r>
            <a:r>
              <a:rPr lang="en-GB" sz="2400" dirty="0"/>
              <a:t> (birth year, cleft type, sex &amp; ethnic group).</a:t>
            </a:r>
          </a:p>
          <a:p>
            <a:pPr>
              <a:lnSpc>
                <a:spcPct val="100000"/>
              </a:lnSpc>
              <a:spcBef>
                <a:spcPts val="1200"/>
              </a:spcBef>
            </a:pPr>
            <a:r>
              <a:rPr lang="en-GB" sz="2400" b="1" dirty="0"/>
              <a:t>Transfers</a:t>
            </a:r>
            <a:r>
              <a:rPr lang="en-GB" sz="2400" dirty="0"/>
              <a:t>: 61 children transferring care between 2 months &amp; 5 years excluded from service-level reporting due to potential differences in outcomes.</a:t>
            </a:r>
          </a:p>
          <a:p>
            <a:pPr marL="0" indent="0">
              <a:buNone/>
            </a:pPr>
            <a:endParaRPr lang="en-GB" dirty="0"/>
          </a:p>
          <a:p>
            <a:endParaRPr lang="en-GB" dirty="0"/>
          </a:p>
        </p:txBody>
      </p:sp>
    </p:spTree>
    <p:extLst>
      <p:ext uri="{BB962C8B-B14F-4D97-AF65-F5344CB8AC3E}">
        <p14:creationId xmlns:p14="http://schemas.microsoft.com/office/powerpoint/2010/main" val="1210362468"/>
      </p:ext>
    </p:extLst>
  </p:cSld>
  <p:clrMapOvr>
    <a:masterClrMapping/>
  </p:clrMapOvr>
  <p:transition spd="slow">
    <p:cover/>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BWC PowerPoint template for screen RGB">
  <a:themeElements>
    <a:clrScheme name="NHS BWC NFT">
      <a:dk1>
        <a:srgbClr val="231F20"/>
      </a:dk1>
      <a:lt1>
        <a:srgbClr val="FFFFFF"/>
      </a:lt1>
      <a:dk2>
        <a:srgbClr val="425563"/>
      </a:dk2>
      <a:lt2>
        <a:srgbClr val="8DD3F0"/>
      </a:lt2>
      <a:accent1>
        <a:srgbClr val="005EB8"/>
      </a:accent1>
      <a:accent2>
        <a:srgbClr val="FFB81C"/>
      </a:accent2>
      <a:accent3>
        <a:srgbClr val="78BE20"/>
      </a:accent3>
      <a:accent4>
        <a:srgbClr val="00A499"/>
      </a:accent4>
      <a:accent5>
        <a:srgbClr val="DA291C"/>
      </a:accent5>
      <a:accent6>
        <a:srgbClr val="330072"/>
      </a:accent6>
      <a:hlink>
        <a:srgbClr val="231F20"/>
      </a:hlink>
      <a:folHlink>
        <a:srgbClr val="41B6E6"/>
      </a:folHlink>
    </a:clrScheme>
    <a:fontScheme name="NHS Design Sty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accent1"/>
          </a:solidFill>
        </a:ln>
      </a:spPr>
      <a:bodyPr rot="0" spcFirstLastPara="0" vertOverflow="overflow" horzOverflow="overflow" vert="horz" wrap="square" lIns="72000" tIns="54000" rIns="72000" bIns="72000" numCol="1" spcCol="0" rtlCol="0" fromWordArt="0" anchor="ctr" anchorCtr="0" forceAA="0" compatLnSpc="1">
        <a:prstTxWarp prst="textNoShape">
          <a:avLst/>
        </a:prstTxWarp>
        <a:normAutofit/>
      </a:bodyPr>
      <a:lstStyle>
        <a:defPPr>
          <a:defRPr sz="360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11_Default Design">
  <a:themeElements>
    <a:clrScheme name="11_Default Design 13">
      <a:dk1>
        <a:srgbClr val="333399"/>
      </a:dk1>
      <a:lt1>
        <a:srgbClr val="FFFFFF"/>
      </a:lt1>
      <a:dk2>
        <a:srgbClr val="333399"/>
      </a:dk2>
      <a:lt2>
        <a:srgbClr val="FFFFFF"/>
      </a:lt2>
      <a:accent1>
        <a:srgbClr val="FFFFFF"/>
      </a:accent1>
      <a:accent2>
        <a:srgbClr val="FFFFFF"/>
      </a:accent2>
      <a:accent3>
        <a:srgbClr val="FFFFFF"/>
      </a:accent3>
      <a:accent4>
        <a:srgbClr val="2A2A82"/>
      </a:accent4>
      <a:accent5>
        <a:srgbClr val="FFFFFF"/>
      </a:accent5>
      <a:accent6>
        <a:srgbClr val="E7E7E7"/>
      </a:accent6>
      <a:hlink>
        <a:srgbClr val="333399"/>
      </a:hlink>
      <a:folHlink>
        <a:srgbClr val="33339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1_Default Design 13">
        <a:dk1>
          <a:srgbClr val="333399"/>
        </a:dk1>
        <a:lt1>
          <a:srgbClr val="FFFFFF"/>
        </a:lt1>
        <a:dk2>
          <a:srgbClr val="333399"/>
        </a:dk2>
        <a:lt2>
          <a:srgbClr val="FFFFFF"/>
        </a:lt2>
        <a:accent1>
          <a:srgbClr val="FFFFFF"/>
        </a:accent1>
        <a:accent2>
          <a:srgbClr val="FFFFFF"/>
        </a:accent2>
        <a:accent3>
          <a:srgbClr val="FFFFFF"/>
        </a:accent3>
        <a:accent4>
          <a:srgbClr val="2A2A82"/>
        </a:accent4>
        <a:accent5>
          <a:srgbClr val="FFFFFF"/>
        </a:accent5>
        <a:accent6>
          <a:srgbClr val="E7E7E7"/>
        </a:accent6>
        <a:hlink>
          <a:srgbClr val="333399"/>
        </a:hlink>
        <a:folHlink>
          <a:srgbClr val="33339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2_Default Design">
  <a:themeElements>
    <a:clrScheme name="12_Default Design 13">
      <a:dk1>
        <a:srgbClr val="333399"/>
      </a:dk1>
      <a:lt1>
        <a:srgbClr val="FFFFFF"/>
      </a:lt1>
      <a:dk2>
        <a:srgbClr val="333399"/>
      </a:dk2>
      <a:lt2>
        <a:srgbClr val="FFFFFF"/>
      </a:lt2>
      <a:accent1>
        <a:srgbClr val="FFFFFF"/>
      </a:accent1>
      <a:accent2>
        <a:srgbClr val="FFFFFF"/>
      </a:accent2>
      <a:accent3>
        <a:srgbClr val="FFFFFF"/>
      </a:accent3>
      <a:accent4>
        <a:srgbClr val="2A2A82"/>
      </a:accent4>
      <a:accent5>
        <a:srgbClr val="FFFFFF"/>
      </a:accent5>
      <a:accent6>
        <a:srgbClr val="E7E7E7"/>
      </a:accent6>
      <a:hlink>
        <a:srgbClr val="333399"/>
      </a:hlink>
      <a:folHlink>
        <a:srgbClr val="33339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2_Default Design 13">
        <a:dk1>
          <a:srgbClr val="333399"/>
        </a:dk1>
        <a:lt1>
          <a:srgbClr val="FFFFFF"/>
        </a:lt1>
        <a:dk2>
          <a:srgbClr val="333399"/>
        </a:dk2>
        <a:lt2>
          <a:srgbClr val="FFFFFF"/>
        </a:lt2>
        <a:accent1>
          <a:srgbClr val="FFFFFF"/>
        </a:accent1>
        <a:accent2>
          <a:srgbClr val="FFFFFF"/>
        </a:accent2>
        <a:accent3>
          <a:srgbClr val="FFFFFF"/>
        </a:accent3>
        <a:accent4>
          <a:srgbClr val="2A2A82"/>
        </a:accent4>
        <a:accent5>
          <a:srgbClr val="FFFFFF"/>
        </a:accent5>
        <a:accent6>
          <a:srgbClr val="E7E7E7"/>
        </a:accent6>
        <a:hlink>
          <a:srgbClr val="333399"/>
        </a:hlink>
        <a:folHlink>
          <a:srgbClr val="33339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Fra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13589</TotalTime>
  <Words>4293</Words>
  <Application>Microsoft Office PowerPoint</Application>
  <PresentationFormat>Widescreen</PresentationFormat>
  <Paragraphs>547</Paragraphs>
  <Slides>86</Slides>
  <Notes>35</Notes>
  <HiddenSlides>0</HiddenSlides>
  <MMClips>0</MMClips>
  <ScaleCrop>false</ScaleCrop>
  <HeadingPairs>
    <vt:vector size="8" baseType="variant">
      <vt:variant>
        <vt:lpstr>Fonts Used</vt:lpstr>
      </vt:variant>
      <vt:variant>
        <vt:i4>12</vt:i4>
      </vt:variant>
      <vt:variant>
        <vt:lpstr>Theme</vt:lpstr>
      </vt:variant>
      <vt:variant>
        <vt:i4>9</vt:i4>
      </vt:variant>
      <vt:variant>
        <vt:lpstr>Embedded OLE Servers</vt:lpstr>
      </vt:variant>
      <vt:variant>
        <vt:i4>1</vt:i4>
      </vt:variant>
      <vt:variant>
        <vt:lpstr>Slide Titles</vt:lpstr>
      </vt:variant>
      <vt:variant>
        <vt:i4>86</vt:i4>
      </vt:variant>
    </vt:vector>
  </HeadingPairs>
  <TitlesOfParts>
    <vt:vector size="108" baseType="lpstr">
      <vt:lpstr>ＭＳ Ｐゴシック</vt:lpstr>
      <vt:lpstr>ADLaM Display</vt:lpstr>
      <vt:lpstr>Aptos</vt:lpstr>
      <vt:lpstr>Aptos Display</vt:lpstr>
      <vt:lpstr>Arial</vt:lpstr>
      <vt:lpstr>Calibri</vt:lpstr>
      <vt:lpstr>Calibri Light</vt:lpstr>
      <vt:lpstr>Corbel</vt:lpstr>
      <vt:lpstr>Segoe UI</vt:lpstr>
      <vt:lpstr>Symbol</vt:lpstr>
      <vt:lpstr>Times New Roman</vt:lpstr>
      <vt:lpstr>Wingdings 2</vt:lpstr>
      <vt:lpstr>Office Theme</vt:lpstr>
      <vt:lpstr>BWC PowerPoint template for screen RGB</vt:lpstr>
      <vt:lpstr>11_Default Design</vt:lpstr>
      <vt:lpstr>12_Default Design</vt:lpstr>
      <vt:lpstr>1_Custom Design</vt:lpstr>
      <vt:lpstr>2_Office Theme</vt:lpstr>
      <vt:lpstr>Frame</vt:lpstr>
      <vt:lpstr>1_Office Theme</vt:lpstr>
      <vt:lpstr>3_Office Theme</vt:lpstr>
      <vt:lpstr>Picture</vt:lpstr>
      <vt:lpstr>Making it better</vt:lpstr>
      <vt:lpstr>Overview </vt:lpstr>
      <vt:lpstr>Welcome &amp; introductions</vt:lpstr>
      <vt:lpstr>2025 Annual Report</vt:lpstr>
      <vt:lpstr>Data completeness: Comparison with 2024 report</vt:lpstr>
      <vt:lpstr>Data completeness by year of birth</vt:lpstr>
      <vt:lpstr>Outcomes: Comparison with 2024 report</vt:lpstr>
      <vt:lpstr>5-year-old outcomes by year of birth</vt:lpstr>
      <vt:lpstr>New features in the 2025 Annual Report </vt:lpstr>
      <vt:lpstr>New features: speech standards 2b, 2c, 2d</vt:lpstr>
      <vt:lpstr>New features: risk adjustment</vt:lpstr>
      <vt:lpstr>Risk adjustment process</vt:lpstr>
      <vt:lpstr>Risk adjusted outcomes</vt:lpstr>
      <vt:lpstr>Unadjusted &amp; adjusted rates: dental caries</vt:lpstr>
      <vt:lpstr>Extensive caries</vt:lpstr>
      <vt:lpstr>Speech standard 1: normal speech</vt:lpstr>
      <vt:lpstr>Speech standard 2a: No structurally related speech difficulties</vt:lpstr>
      <vt:lpstr>Speech standard 3: No cleft-related articulation difficulties</vt:lpstr>
      <vt:lpstr>New features: Outlier policy</vt:lpstr>
      <vt:lpstr>Outlier policy implementation</vt:lpstr>
      <vt:lpstr>Outliers: All fourteen services received letters</vt:lpstr>
      <vt:lpstr>Learning from positive outlier responses</vt:lpstr>
      <vt:lpstr>Data completeness: good practice</vt:lpstr>
      <vt:lpstr>Dental: good practice</vt:lpstr>
      <vt:lpstr>Speech: good practice</vt:lpstr>
      <vt:lpstr>Psychology TIM1+ scores: good practice</vt:lpstr>
      <vt:lpstr>Overview of Organisational Audit findings</vt:lpstr>
      <vt:lpstr>Organisational Audit</vt:lpstr>
      <vt:lpstr>Organisational Audit conclusion</vt:lpstr>
      <vt:lpstr>Learning from good practice Invited speakers</vt:lpstr>
      <vt:lpstr>PowerPoint Presentation</vt:lpstr>
      <vt:lpstr>Updated guidance from RCPCH</vt:lpstr>
      <vt:lpstr>Cleft Palate Diagnosis in Scotland</vt:lpstr>
      <vt:lpstr>2022-2024 births</vt:lpstr>
      <vt:lpstr>What do we do – Raising Awareness</vt:lpstr>
      <vt:lpstr>PowerPoint Presentation</vt:lpstr>
      <vt:lpstr>Feedback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Trent Team approach to speech</vt:lpstr>
      <vt:lpstr>The ask</vt:lpstr>
      <vt:lpstr>The delivery</vt:lpstr>
      <vt:lpstr>Pre/peri-operative care</vt:lpstr>
      <vt:lpstr>Surgery</vt:lpstr>
      <vt:lpstr>Early proactive SLT support</vt:lpstr>
      <vt:lpstr>Broadening the therapeutic environment</vt:lpstr>
      <vt:lpstr>Variety of SLT</vt:lpstr>
      <vt:lpstr>SLT review pathway</vt:lpstr>
      <vt:lpstr>Summary</vt:lpstr>
      <vt:lpstr>PowerPoint Presentation</vt:lpstr>
      <vt:lpstr>Approach to secondary speech surgery</vt:lpstr>
      <vt:lpstr>PowerPoint Presentation</vt:lpstr>
      <vt:lpstr>Why have I been asked to speak </vt:lpstr>
      <vt:lpstr>Palate Repair- my approach</vt:lpstr>
      <vt:lpstr>PowerPoint Presentation</vt:lpstr>
      <vt:lpstr>Palate Repair –my approach</vt:lpstr>
      <vt:lpstr>Palate Repair</vt:lpstr>
      <vt:lpstr>PowerPoint Presentation</vt:lpstr>
      <vt:lpstr>Post surgery speech review</vt:lpstr>
      <vt:lpstr>If structural problems palate (20%) determined clinically and /or radiographically</vt:lpstr>
      <vt:lpstr>PowerPoint Presentation</vt:lpstr>
      <vt:lpstr>If palate rerepair not indicated or it hasn’t been successful</vt:lpstr>
      <vt:lpstr>PowerPoint Presentation</vt:lpstr>
      <vt:lpstr>Summary points</vt:lpstr>
      <vt:lpstr>Crane Making it Better Approach to secondary speech surgery</vt:lpstr>
      <vt:lpstr>PowerPoint Presentation</vt:lpstr>
      <vt:lpstr>PowerPoint Presentation</vt:lpstr>
      <vt:lpstr>Manchester Approach Summary</vt:lpstr>
      <vt:lpstr>PowerPoint Presentation</vt:lpstr>
      <vt:lpstr>PowerPoint Presentation</vt:lpstr>
      <vt:lpstr>Q&amp;A</vt:lpstr>
      <vt:lpstr>Database developments</vt:lpstr>
      <vt:lpstr>New CRANE information leaflets &amp; consent forms</vt:lpstr>
      <vt:lpstr>Gestational age and birthweight</vt:lpstr>
      <vt:lpstr>5-year-old index</vt:lpstr>
      <vt:lpstr>Cleft Q &amp; TIM at 10y (psychology outcome)</vt:lpstr>
      <vt:lpstr>Surgical timings – under consideration</vt:lpstr>
      <vt:lpstr>Key dates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Kate Fitzsimons</dc:creator>
  <cp:lastModifiedBy>Kate Fitzsimons</cp:lastModifiedBy>
  <cp:revision>70</cp:revision>
  <dcterms:created xsi:type="dcterms:W3CDTF">2025-01-14T18:08:42Z</dcterms:created>
  <dcterms:modified xsi:type="dcterms:W3CDTF">2026-01-29T12:39:58Z</dcterms:modified>
</cp:coreProperties>
</file>