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86" r:id="rId2"/>
  </p:sldMasterIdLst>
  <p:notesMasterIdLst>
    <p:notesMasterId r:id="rId15"/>
  </p:notesMasterIdLst>
  <p:sldIdLst>
    <p:sldId id="256" r:id="rId3"/>
    <p:sldId id="257" r:id="rId4"/>
    <p:sldId id="258" r:id="rId5"/>
    <p:sldId id="259" r:id="rId6"/>
    <p:sldId id="308" r:id="rId7"/>
    <p:sldId id="307" r:id="rId8"/>
    <p:sldId id="309" r:id="rId9"/>
    <p:sldId id="310" r:id="rId10"/>
    <p:sldId id="305" r:id="rId11"/>
    <p:sldId id="306" r:id="rId12"/>
    <p:sldId id="261" r:id="rId13"/>
    <p:sldId id="26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6487CF-5D6B-40DB-8D3B-1D0A3B2348D5}" v="2" dt="2021-08-20T11:15:50.7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6277" autoAdjust="0"/>
  </p:normalViewPr>
  <p:slideViewPr>
    <p:cSldViewPr snapToGrid="0">
      <p:cViewPr varScale="1">
        <p:scale>
          <a:sx n="84" d="100"/>
          <a:sy n="84" d="100"/>
        </p:scale>
        <p:origin x="235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071783-23BC-46A6-A871-69392727014A}" type="datetimeFigureOut">
              <a:rPr lang="en-GB" smtClean="0"/>
              <a:t>20/08/2021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49EAE5-13DE-4706-AC8B-04F804ECECCB}" type="slidenum">
              <a:rPr lang="en-GB" smtClean="0"/>
              <a:t>‹#›</a:t>
            </a:fld>
            <a:endParaRPr lang="en-GB"/>
          </a:p>
        </p:txBody>
      </p:sp>
    </p:spTree>
    <p:extLst>
      <p:ext uri="{BB962C8B-B14F-4D97-AF65-F5344CB8AC3E}">
        <p14:creationId xmlns:p14="http://schemas.microsoft.com/office/powerpoint/2010/main" val="1794753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my name is Sophie Butterworth and I have recently started as a research associate at CRANE.</a:t>
            </a:r>
          </a:p>
          <a:p>
            <a:r>
              <a:rPr lang="en-US" dirty="0"/>
              <a:t>I am presenting our work on patient characteristics and speech outcome at age 5.</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CA80C4-B60D-4F66-B20A-FA3407BE9875}"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631296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were large numbers included in this study from all </a:t>
            </a:r>
            <a:r>
              <a:rPr lang="en-US" dirty="0" err="1"/>
              <a:t>centres</a:t>
            </a:r>
            <a:r>
              <a:rPr lang="en-US" dirty="0"/>
              <a:t> in the UK that submit data to CRANE. </a:t>
            </a:r>
          </a:p>
          <a:p>
            <a:r>
              <a:rPr lang="en-US" dirty="0"/>
              <a:t>A limitation highlighted in a recent study, soon to be published by CRANE has shown evidence of under-reporting of additional diagnosis when comparing CRANE data to HES data and these other factors could impact on speech. </a:t>
            </a:r>
            <a:endParaRPr lang="en-GB" dirty="0"/>
          </a:p>
        </p:txBody>
      </p:sp>
      <p:sp>
        <p:nvSpPr>
          <p:cNvPr id="4" name="Slide Number Placeholder 3"/>
          <p:cNvSpPr>
            <a:spLocks noGrp="1"/>
          </p:cNvSpPr>
          <p:nvPr>
            <p:ph type="sldNum" sz="quarter" idx="5"/>
          </p:nvPr>
        </p:nvSpPr>
        <p:spPr/>
        <p:txBody>
          <a:bodyPr/>
          <a:lstStyle/>
          <a:p>
            <a:fld id="{9249EAE5-13DE-4706-AC8B-04F804ECECCB}" type="slidenum">
              <a:rPr lang="en-GB" smtClean="0"/>
              <a:t>10</a:t>
            </a:fld>
            <a:endParaRPr lang="en-GB"/>
          </a:p>
        </p:txBody>
      </p:sp>
    </p:spTree>
    <p:extLst>
      <p:ext uri="{BB962C8B-B14F-4D97-AF65-F5344CB8AC3E}">
        <p14:creationId xmlns:p14="http://schemas.microsoft.com/office/powerpoint/2010/main" val="21674744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conclusion sex, cleft type and cleft extent are all factors that have a significant impact on speech at age 5.</a:t>
            </a:r>
          </a:p>
          <a:p>
            <a:r>
              <a:rPr lang="en-US" dirty="0"/>
              <a:t>Our next step is to develop a risk adjustment model to take account of these and potentially other factors.</a:t>
            </a:r>
          </a:p>
          <a:p>
            <a:r>
              <a:rPr lang="en-US" dirty="0"/>
              <a:t>The accuracy of any risk adjustment model will improve with time and increased cohort size.</a:t>
            </a:r>
          </a:p>
          <a:p>
            <a:r>
              <a:rPr lang="en-US" dirty="0"/>
              <a:t>It is CRANE’s intention to present an early risk assessment model for outcome reporting to the CDG in the near future.</a:t>
            </a:r>
          </a:p>
        </p:txBody>
      </p:sp>
      <p:sp>
        <p:nvSpPr>
          <p:cNvPr id="4" name="Slide Number Placeholder 3"/>
          <p:cNvSpPr>
            <a:spLocks noGrp="1"/>
          </p:cNvSpPr>
          <p:nvPr>
            <p:ph type="sldNum" sz="quarter" idx="10"/>
          </p:nvPr>
        </p:nvSpPr>
        <p:spPr/>
        <p:txBody>
          <a:bodyPr/>
          <a:lstStyle/>
          <a:p>
            <a:fld id="{9249EAE5-13DE-4706-AC8B-04F804ECECCB}" type="slidenum">
              <a:rPr lang="en-GB" smtClean="0"/>
              <a:t>11</a:t>
            </a:fld>
            <a:endParaRPr lang="en-GB"/>
          </a:p>
        </p:txBody>
      </p:sp>
    </p:spTree>
    <p:extLst>
      <p:ext uri="{BB962C8B-B14F-4D97-AF65-F5344CB8AC3E}">
        <p14:creationId xmlns:p14="http://schemas.microsoft.com/office/powerpoint/2010/main" val="30046746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listening and please get in touch if you have any questions  </a:t>
            </a:r>
            <a:endParaRPr lang="en-GB" dirty="0"/>
          </a:p>
        </p:txBody>
      </p:sp>
      <p:sp>
        <p:nvSpPr>
          <p:cNvPr id="4" name="Slide Number Placeholder 3"/>
          <p:cNvSpPr>
            <a:spLocks noGrp="1"/>
          </p:cNvSpPr>
          <p:nvPr>
            <p:ph type="sldNum" sz="quarter" idx="5"/>
          </p:nvPr>
        </p:nvSpPr>
        <p:spPr/>
        <p:txBody>
          <a:bodyPr/>
          <a:lstStyle/>
          <a:p>
            <a:fld id="{9249EAE5-13DE-4706-AC8B-04F804ECECCB}" type="slidenum">
              <a:rPr lang="en-GB" smtClean="0"/>
              <a:t>12</a:t>
            </a:fld>
            <a:endParaRPr lang="en-GB"/>
          </a:p>
        </p:txBody>
      </p:sp>
    </p:spTree>
    <p:extLst>
      <p:ext uri="{BB962C8B-B14F-4D97-AF65-F5344CB8AC3E}">
        <p14:creationId xmlns:p14="http://schemas.microsoft.com/office/powerpoint/2010/main" val="39586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latin typeface="Calibri" panose="020F0502020204030204" pitchFamily="34" charset="0"/>
                <a:ea typeface="Calibri" panose="020F0502020204030204" pitchFamily="34" charset="0"/>
              </a:rPr>
              <a:t>A multitude of factors can influence speech outcome in patients born with a cleft palate with or without cleft lip and t</a:t>
            </a:r>
            <a:r>
              <a:rPr lang="en-GB" sz="1200" dirty="0">
                <a:effectLst/>
                <a:latin typeface="Calibri" panose="020F0502020204030204" pitchFamily="34" charset="0"/>
              </a:rPr>
              <a:t>hese factors can be broadly divided into interventional and non-interventional factors.</a:t>
            </a:r>
            <a:endParaRPr lang="en-GB" dirty="0"/>
          </a:p>
          <a:p>
            <a:r>
              <a:rPr lang="en-GB" sz="1800" dirty="0">
                <a:effectLst/>
                <a:latin typeface="Calibri" panose="020F0502020204030204" pitchFamily="34" charset="0"/>
                <a:ea typeface="Calibri" panose="020F0502020204030204" pitchFamily="34" charset="0"/>
              </a:rPr>
              <a:t>Interventional factors could include things like timing and technique of repair, surgeon experience and skill or speech therapy. </a:t>
            </a:r>
          </a:p>
          <a:p>
            <a:r>
              <a:rPr lang="en-GB" sz="1800" dirty="0">
                <a:effectLst/>
                <a:latin typeface="Calibri" panose="020F0502020204030204" pitchFamily="34" charset="0"/>
                <a:ea typeface="Calibri" panose="020F0502020204030204" pitchFamily="34" charset="0"/>
              </a:rPr>
              <a:t>Non-interventional or patient characteristics, could include syndromes or additional conditions, sex, ethnicity, socioeconomic status, cleft type or extent hard palate involvement.</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Calibri" panose="020F0502020204030204" pitchFamily="34" charset="0"/>
              </a:rPr>
              <a:t>If cleft centres compare outcome measures using funnel plots, then it is important to determine which other factors could influence these. This will allow us to understand if risk adjustment for cleft centre case mix should become routine in reporting practice. </a:t>
            </a:r>
            <a:endParaRPr lang="en-GB" dirty="0"/>
          </a:p>
        </p:txBody>
      </p:sp>
      <p:sp>
        <p:nvSpPr>
          <p:cNvPr id="4" name="Slide Number Placeholder 3"/>
          <p:cNvSpPr>
            <a:spLocks noGrp="1"/>
          </p:cNvSpPr>
          <p:nvPr>
            <p:ph type="sldNum" sz="quarter" idx="10"/>
          </p:nvPr>
        </p:nvSpPr>
        <p:spPr/>
        <p:txBody>
          <a:bodyPr/>
          <a:lstStyle/>
          <a:p>
            <a:fld id="{9249EAE5-13DE-4706-AC8B-04F804ECECCB}" type="slidenum">
              <a:rPr lang="en-GB" smtClean="0"/>
              <a:t>2</a:t>
            </a:fld>
            <a:endParaRPr lang="en-GB"/>
          </a:p>
        </p:txBody>
      </p:sp>
    </p:spTree>
    <p:extLst>
      <p:ext uri="{BB962C8B-B14F-4D97-AF65-F5344CB8AC3E}">
        <p14:creationId xmlns:p14="http://schemas.microsoft.com/office/powerpoint/2010/main" val="1116701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latin typeface="Calibri" panose="020F0502020204030204" pitchFamily="34" charset="0"/>
                <a:ea typeface="Calibri" panose="020F0502020204030204" pitchFamily="34" charset="0"/>
                <a:cs typeface="Calibri" panose="020F0502020204030204" pitchFamily="34" charset="0"/>
              </a:rPr>
              <a:t>Our aim was to explore whether a relationship exists between the non-interventional (patient characteristics) recorded in the CRANE database and speech outcome for children born with a cleft palate with or without cleft lip at age 5.</a:t>
            </a:r>
            <a:endParaRPr lang="en-GB" dirty="0"/>
          </a:p>
        </p:txBody>
      </p:sp>
      <p:sp>
        <p:nvSpPr>
          <p:cNvPr id="4" name="Slide Number Placeholder 3"/>
          <p:cNvSpPr>
            <a:spLocks noGrp="1"/>
          </p:cNvSpPr>
          <p:nvPr>
            <p:ph type="sldNum" sz="quarter" idx="5"/>
          </p:nvPr>
        </p:nvSpPr>
        <p:spPr/>
        <p:txBody>
          <a:bodyPr/>
          <a:lstStyle/>
          <a:p>
            <a:fld id="{9249EAE5-13DE-4706-AC8B-04F804ECECCB}" type="slidenum">
              <a:rPr lang="en-GB" smtClean="0"/>
              <a:t>3</a:t>
            </a:fld>
            <a:endParaRPr lang="en-GB"/>
          </a:p>
        </p:txBody>
      </p:sp>
    </p:spTree>
    <p:extLst>
      <p:ext uri="{BB962C8B-B14F-4D97-AF65-F5344CB8AC3E}">
        <p14:creationId xmlns:p14="http://schemas.microsoft.com/office/powerpoint/2010/main" val="4206157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latin typeface="Calibri Light" panose="020F0302020204030204" pitchFamily="34" charset="0"/>
                <a:ea typeface="Calibri" panose="020F0502020204030204" pitchFamily="34" charset="0"/>
                <a:cs typeface="Calibri Light" panose="020F0302020204030204" pitchFamily="34" charset="0"/>
              </a:rPr>
              <a:t>We included CRANE-consented children, born between 2006 and 2014.</a:t>
            </a:r>
            <a:endParaRPr lang="en-GB" sz="1200" dirty="0">
              <a:latin typeface="Calibri Light" panose="020F0302020204030204" pitchFamily="34" charset="0"/>
              <a:cs typeface="Calibri Light" panose="020F0302020204030204" pitchFamily="34" charset="0"/>
            </a:endParaRPr>
          </a:p>
          <a:p>
            <a:r>
              <a:rPr lang="en-GB" sz="1200" dirty="0">
                <a:latin typeface="Calibri Light" panose="020F0302020204030204" pitchFamily="34" charset="0"/>
                <a:cs typeface="Calibri Light" panose="020F0302020204030204" pitchFamily="34" charset="0"/>
              </a:rPr>
              <a:t>Patients were divided into cleft type category based on the recorded LAHSHAL classification. </a:t>
            </a:r>
          </a:p>
          <a:p>
            <a:r>
              <a:rPr lang="en-GB" sz="1200" dirty="0">
                <a:latin typeface="Calibri Light" panose="020F0302020204030204" pitchFamily="34" charset="0"/>
                <a:cs typeface="Calibri Light" panose="020F0302020204030204" pitchFamily="34" charset="0"/>
              </a:rPr>
              <a:t>Extent of hard palate involvement and presence or absence of Robin Sequence was recorded.</a:t>
            </a:r>
          </a:p>
          <a:p>
            <a:r>
              <a:rPr lang="en-GB" sz="1200" dirty="0">
                <a:latin typeface="Calibri Light" panose="020F0302020204030204" pitchFamily="34" charset="0"/>
                <a:cs typeface="Calibri Light" panose="020F0302020204030204" pitchFamily="34" charset="0"/>
              </a:rPr>
              <a:t>Children were only included if all 16 CAPS-A speech parameters recorded at aged 5 were available.</a:t>
            </a:r>
          </a:p>
          <a:p>
            <a:r>
              <a:rPr lang="en-GB" sz="1200" dirty="0">
                <a:latin typeface="Calibri Light" panose="020F0302020204030204" pitchFamily="34" charset="0"/>
                <a:cs typeface="Calibri Light" panose="020F0302020204030204" pitchFamily="34" charset="0"/>
              </a:rPr>
              <a:t>The CAPS-A scores were used to assess achievement of the 3 UK National Cleft Lip and Palate Speech Audit Outcome Standards</a:t>
            </a:r>
          </a:p>
          <a:p>
            <a:r>
              <a:rPr lang="en-GB" sz="1200" dirty="0">
                <a:latin typeface="Calibri Light" panose="020F0302020204030204" pitchFamily="34" charset="0"/>
                <a:cs typeface="Calibri Light" panose="020F0302020204030204" pitchFamily="34" charset="0"/>
              </a:rPr>
              <a:t>All statistical analysis were performed in STATA. </a:t>
            </a:r>
          </a:p>
          <a:p>
            <a:r>
              <a:rPr lang="en-GB" sz="1200" dirty="0">
                <a:latin typeface="Calibri Light" panose="020F0302020204030204" pitchFamily="34" charset="0"/>
                <a:cs typeface="Calibri Light" panose="020F0302020204030204" pitchFamily="34" charset="0"/>
              </a:rPr>
              <a:t>Pearson Chi squared tests were used to assess variations in proportions across non-ordered groups, such as cleft type classification.</a:t>
            </a:r>
          </a:p>
          <a:p>
            <a:r>
              <a:rPr lang="en-GB" sz="1200" dirty="0">
                <a:latin typeface="Calibri Light" panose="020F0302020204030204" pitchFamily="34" charset="0"/>
                <a:cs typeface="Calibri Light" panose="020F0302020204030204" pitchFamily="34" charset="0"/>
              </a:rPr>
              <a:t>Logistic regression analysis was used to determine the odds of meeting each cleft speech standard according to sex, cleft type, extent of hard palate involvement and Robin Sequence </a:t>
            </a:r>
            <a:endParaRPr lang="en-GB" dirty="0"/>
          </a:p>
          <a:p>
            <a:endParaRPr lang="en-GB" sz="1200" dirty="0">
              <a:latin typeface="Calibri Light" panose="020F0302020204030204" pitchFamily="34" charset="0"/>
              <a:cs typeface="Calibri Light" panose="020F0302020204030204" pitchFamily="34" charset="0"/>
            </a:endParaRPr>
          </a:p>
          <a:p>
            <a:endParaRPr lang="en-GB" sz="1200" dirty="0">
              <a:latin typeface="Calibri Light" panose="020F0302020204030204" pitchFamily="34" charset="0"/>
              <a:cs typeface="Calibri Light" panose="020F0302020204030204" pitchFamily="34" charset="0"/>
            </a:endParaRPr>
          </a:p>
        </p:txBody>
      </p:sp>
      <p:sp>
        <p:nvSpPr>
          <p:cNvPr id="4" name="Slide Number Placeholder 3"/>
          <p:cNvSpPr>
            <a:spLocks noGrp="1"/>
          </p:cNvSpPr>
          <p:nvPr>
            <p:ph type="sldNum" sz="quarter" idx="10"/>
          </p:nvPr>
        </p:nvSpPr>
        <p:spPr/>
        <p:txBody>
          <a:bodyPr/>
          <a:lstStyle/>
          <a:p>
            <a:fld id="{9249EAE5-13DE-4706-AC8B-04F804ECECCB}" type="slidenum">
              <a:rPr lang="en-GB" smtClean="0"/>
              <a:t>4</a:t>
            </a:fld>
            <a:endParaRPr lang="en-GB"/>
          </a:p>
        </p:txBody>
      </p:sp>
    </p:spTree>
    <p:extLst>
      <p:ext uri="{BB962C8B-B14F-4D97-AF65-F5344CB8AC3E}">
        <p14:creationId xmlns:p14="http://schemas.microsoft.com/office/powerpoint/2010/main" val="1834054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those of you who are not speech and language therapists this table has been included.</a:t>
            </a:r>
          </a:p>
          <a:p>
            <a:r>
              <a:rPr lang="en-US" dirty="0"/>
              <a:t>Speech standard 1 is achieved if a child receives green </a:t>
            </a:r>
            <a:r>
              <a:rPr lang="en-US" dirty="0" err="1"/>
              <a:t>colour</a:t>
            </a:r>
            <a:r>
              <a:rPr lang="en-US" dirty="0"/>
              <a:t> codes, which is a good outcome for all 16 CAPS-A speech parameters. It is regarded as the benchmark for normal speech in a child with cleft palate.</a:t>
            </a:r>
          </a:p>
          <a:p>
            <a:r>
              <a:rPr lang="en-US" dirty="0"/>
              <a:t>Speech standard 2a relates to the structure of the velum and is linked to the outcome of palate surgery. </a:t>
            </a:r>
          </a:p>
          <a:p>
            <a:r>
              <a:rPr lang="en-US" dirty="0"/>
              <a:t>Speech standard 3 relates to articulation errors associated with a cleft palate.</a:t>
            </a:r>
            <a:endParaRPr lang="en-GB" dirty="0"/>
          </a:p>
        </p:txBody>
      </p:sp>
      <p:sp>
        <p:nvSpPr>
          <p:cNvPr id="4" name="Slide Number Placeholder 3"/>
          <p:cNvSpPr>
            <a:spLocks noGrp="1"/>
          </p:cNvSpPr>
          <p:nvPr>
            <p:ph type="sldNum" sz="quarter" idx="5"/>
          </p:nvPr>
        </p:nvSpPr>
        <p:spPr/>
        <p:txBody>
          <a:bodyPr/>
          <a:lstStyle/>
          <a:p>
            <a:fld id="{9249EAE5-13DE-4706-AC8B-04F804ECECCB}" type="slidenum">
              <a:rPr lang="en-GB" smtClean="0"/>
              <a:t>5</a:t>
            </a:fld>
            <a:endParaRPr lang="en-GB"/>
          </a:p>
        </p:txBody>
      </p:sp>
    </p:spTree>
    <p:extLst>
      <p:ext uri="{BB962C8B-B14F-4D97-AF65-F5344CB8AC3E}">
        <p14:creationId xmlns:p14="http://schemas.microsoft.com/office/powerpoint/2010/main" val="2856277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identified 3710 eligible children during the timeframe selected.</a:t>
            </a:r>
          </a:p>
          <a:p>
            <a:r>
              <a:rPr lang="en-US" dirty="0"/>
              <a:t>We excluded patients with a syndromic diagnosis or submucous cleft palate, those with sex or cleft type data fields missing and those who had a speech assessment performed outside of the recommended timeframe. </a:t>
            </a:r>
          </a:p>
          <a:p>
            <a:r>
              <a:rPr lang="en-US" dirty="0"/>
              <a:t>That left 3199 children. </a:t>
            </a:r>
          </a:p>
          <a:p>
            <a:r>
              <a:rPr lang="en-US" dirty="0"/>
              <a:t>Cleft palate only made up 51.3% of the overall cohort.</a:t>
            </a:r>
            <a:endParaRPr lang="en-GB" dirty="0"/>
          </a:p>
        </p:txBody>
      </p:sp>
      <p:sp>
        <p:nvSpPr>
          <p:cNvPr id="4" name="Slide Number Placeholder 3"/>
          <p:cNvSpPr>
            <a:spLocks noGrp="1"/>
          </p:cNvSpPr>
          <p:nvPr>
            <p:ph type="sldNum" sz="quarter" idx="5"/>
          </p:nvPr>
        </p:nvSpPr>
        <p:spPr/>
        <p:txBody>
          <a:bodyPr/>
          <a:lstStyle/>
          <a:p>
            <a:fld id="{9249EAE5-13DE-4706-AC8B-04F804ECECCB}" type="slidenum">
              <a:rPr lang="en-GB" smtClean="0"/>
              <a:t>6</a:t>
            </a:fld>
            <a:endParaRPr lang="en-GB"/>
          </a:p>
        </p:txBody>
      </p:sp>
    </p:spTree>
    <p:extLst>
      <p:ext uri="{BB962C8B-B14F-4D97-AF65-F5344CB8AC3E}">
        <p14:creationId xmlns:p14="http://schemas.microsoft.com/office/powerpoint/2010/main" val="135055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effectLst/>
                <a:latin typeface="Calibri" panose="020F0502020204030204" pitchFamily="34" charset="0"/>
                <a:ea typeface="Calibri" panose="020F0502020204030204" pitchFamily="34" charset="0"/>
              </a:rPr>
              <a:t>Sex was analysed according to the three speech standards for the overall cohort and logistic regression with adjustment for cleft type, extent of hard palate involvement and Robin sequence was performed. </a:t>
            </a:r>
          </a:p>
          <a:p>
            <a:r>
              <a:rPr lang="en-GB" sz="1200" dirty="0">
                <a:effectLst/>
                <a:latin typeface="Calibri" panose="020F0502020204030204" pitchFamily="34" charset="0"/>
                <a:ea typeface="Calibri" panose="020F0502020204030204" pitchFamily="34" charset="0"/>
              </a:rPr>
              <a:t>A significantly greater proportion of females achieved normal speech according to speech standards 1 and 3.</a:t>
            </a:r>
            <a:endParaRPr lang="en-GB" dirty="0"/>
          </a:p>
        </p:txBody>
      </p:sp>
      <p:sp>
        <p:nvSpPr>
          <p:cNvPr id="4" name="Slide Number Placeholder 3"/>
          <p:cNvSpPr>
            <a:spLocks noGrp="1"/>
          </p:cNvSpPr>
          <p:nvPr>
            <p:ph type="sldNum" sz="quarter" idx="5"/>
          </p:nvPr>
        </p:nvSpPr>
        <p:spPr/>
        <p:txBody>
          <a:bodyPr/>
          <a:lstStyle/>
          <a:p>
            <a:fld id="{9249EAE5-13DE-4706-AC8B-04F804ECECCB}" type="slidenum">
              <a:rPr lang="en-GB" smtClean="0"/>
              <a:t>7</a:t>
            </a:fld>
            <a:endParaRPr lang="en-GB"/>
          </a:p>
        </p:txBody>
      </p:sp>
    </p:spTree>
    <p:extLst>
      <p:ext uri="{BB962C8B-B14F-4D97-AF65-F5344CB8AC3E}">
        <p14:creationId xmlns:p14="http://schemas.microsoft.com/office/powerpoint/2010/main" val="2110433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latin typeface="Calibri" panose="020F0502020204030204" pitchFamily="34" charset="0"/>
                <a:ea typeface="Calibri" panose="020F0502020204030204" pitchFamily="34" charset="0"/>
              </a:rPr>
              <a:t>Cleft type was analysed according to the three speech standards for the overall cohort and logistic regression was performed adjusting for sex, cleft extent and Robin Sequence. </a:t>
            </a:r>
          </a:p>
          <a:p>
            <a:r>
              <a:rPr lang="en-US" dirty="0">
                <a:latin typeface="Calibri Light" panose="020F0302020204030204" pitchFamily="34" charset="0"/>
                <a:cs typeface="Calibri Light" panose="020F0302020204030204" pitchFamily="34" charset="0"/>
              </a:rPr>
              <a:t>A greater proportion of patients with CPO achieve each speech standard, followed by patients with UCLP and then BCLP. </a:t>
            </a:r>
          </a:p>
          <a:p>
            <a:r>
              <a:rPr lang="en-US" dirty="0">
                <a:latin typeface="Calibri Light" panose="020F0302020204030204" pitchFamily="34" charset="0"/>
                <a:cs typeface="Calibri Light" panose="020F0302020204030204" pitchFamily="34" charset="0"/>
              </a:rPr>
              <a:t>For speech standard 1 only one third of children with BCLP achieve normal speech at age 5.</a:t>
            </a:r>
            <a:r>
              <a:rPr lang="en-GB" sz="1200" dirty="0">
                <a:effectLst/>
                <a:latin typeface="Calibri" panose="020F0502020204030204" pitchFamily="34" charset="0"/>
                <a:ea typeface="Calibri" panose="020F0502020204030204" pitchFamily="34" charset="0"/>
                <a:cs typeface="Calibri" panose="020F0502020204030204" pitchFamily="34" charset="0"/>
              </a:rPr>
              <a:t> Confirming that the more anatomically complex the cleft the poorer the speech outcome.</a:t>
            </a:r>
            <a:endParaRPr lang="en-US" dirty="0">
              <a:latin typeface="Calibri Light" panose="020F0302020204030204" pitchFamily="34" charset="0"/>
              <a:cs typeface="Calibri Light" panose="020F0302020204030204" pitchFamily="34" charset="0"/>
            </a:endParaRPr>
          </a:p>
          <a:p>
            <a:r>
              <a:rPr lang="en-US" b="1" dirty="0">
                <a:latin typeface="Calibri Light" panose="020F0302020204030204" pitchFamily="34" charset="0"/>
                <a:cs typeface="Calibri Light" panose="020F0302020204030204" pitchFamily="34" charset="0"/>
              </a:rPr>
              <a:t>There was a statistically significant difference between cleft type and the proportion of children who achieve each of the 3 speech outcome standards.</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latin typeface="Calibri" panose="020F0502020204030204" pitchFamily="34" charset="0"/>
              <a:ea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9249EAE5-13DE-4706-AC8B-04F804ECECCB}" type="slidenum">
              <a:rPr lang="en-GB" smtClean="0"/>
              <a:t>8</a:t>
            </a:fld>
            <a:endParaRPr lang="en-GB"/>
          </a:p>
        </p:txBody>
      </p:sp>
    </p:spTree>
    <p:extLst>
      <p:ext uri="{BB962C8B-B14F-4D97-AF65-F5344CB8AC3E}">
        <p14:creationId xmlns:p14="http://schemas.microsoft.com/office/powerpoint/2010/main" val="3398657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Light" panose="020F0302020204030204" pitchFamily="34" charset="0"/>
                <a:cs typeface="Calibri Light" panose="020F0302020204030204" pitchFamily="34" charset="0"/>
              </a:rPr>
              <a:t>In the full cohort, 59% had a complete cleft involving the hard and soft palate.</a:t>
            </a:r>
          </a:p>
          <a:p>
            <a:r>
              <a:rPr lang="en-US" dirty="0">
                <a:latin typeface="Calibri Light" panose="020F0302020204030204" pitchFamily="34" charset="0"/>
                <a:cs typeface="Calibri Light" panose="020F0302020204030204" pitchFamily="34" charset="0"/>
              </a:rPr>
              <a:t>This table shows the number of children meeting each standard at age 5 according to the extent of hard palate involvement.</a:t>
            </a:r>
          </a:p>
          <a:p>
            <a:r>
              <a:rPr lang="en-US" b="1" dirty="0">
                <a:latin typeface="Calibri Light" panose="020F0302020204030204" pitchFamily="34" charset="0"/>
                <a:cs typeface="Calibri Light" panose="020F0302020204030204" pitchFamily="34" charset="0"/>
              </a:rPr>
              <a:t>It shows a statistically significant difference between extent of hard palate involvement and the proportion of children who achieve normal speech according to the 3 outcome standards.</a:t>
            </a:r>
            <a:endParaRPr lang="en-GB" b="1" dirty="0">
              <a:latin typeface="Calibri Light" panose="020F0302020204030204" pitchFamily="34" charset="0"/>
              <a:cs typeface="Calibri Light" panose="020F0302020204030204" pitchFamily="34" charset="0"/>
            </a:endParaRPr>
          </a:p>
          <a:p>
            <a:endParaRPr lang="en-GB" dirty="0"/>
          </a:p>
        </p:txBody>
      </p:sp>
      <p:sp>
        <p:nvSpPr>
          <p:cNvPr id="4" name="Slide Number Placeholder 3"/>
          <p:cNvSpPr>
            <a:spLocks noGrp="1"/>
          </p:cNvSpPr>
          <p:nvPr>
            <p:ph type="sldNum" sz="quarter" idx="5"/>
          </p:nvPr>
        </p:nvSpPr>
        <p:spPr/>
        <p:txBody>
          <a:bodyPr/>
          <a:lstStyle/>
          <a:p>
            <a:fld id="{9249EAE5-13DE-4706-AC8B-04F804ECECCB}" type="slidenum">
              <a:rPr lang="en-GB" smtClean="0"/>
              <a:t>9</a:t>
            </a:fld>
            <a:endParaRPr lang="en-GB"/>
          </a:p>
        </p:txBody>
      </p:sp>
    </p:spTree>
    <p:extLst>
      <p:ext uri="{BB962C8B-B14F-4D97-AF65-F5344CB8AC3E}">
        <p14:creationId xmlns:p14="http://schemas.microsoft.com/office/powerpoint/2010/main" val="3028742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20/08/2021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Tree>
    <p:extLst>
      <p:ext uri="{BB962C8B-B14F-4D97-AF65-F5344CB8AC3E}">
        <p14:creationId xmlns:p14="http://schemas.microsoft.com/office/powerpoint/2010/main" val="3382509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20/08/2021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09463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20/08/2021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5" name="Slide Number Placeholder 4"/>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Tree>
    <p:extLst>
      <p:ext uri="{BB962C8B-B14F-4D97-AF65-F5344CB8AC3E}">
        <p14:creationId xmlns:p14="http://schemas.microsoft.com/office/powerpoint/2010/main" val="275004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01ABEB-22D7-4CDD-ACEF-585CF336F18F}" type="datetimeFigureOut">
              <a:rPr lang="en-GB" smtClean="0"/>
              <a:t>20/08/2021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82ACB2-19F0-43A6-A735-7FEFB20EB287}" type="slidenum">
              <a:rPr lang="en-GB" smtClean="0"/>
              <a:t>‹#›</a:t>
            </a:fld>
            <a:endParaRPr lang="en-GB"/>
          </a:p>
        </p:txBody>
      </p:sp>
    </p:spTree>
    <p:extLst>
      <p:ext uri="{BB962C8B-B14F-4D97-AF65-F5344CB8AC3E}">
        <p14:creationId xmlns:p14="http://schemas.microsoft.com/office/powerpoint/2010/main" val="1677757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497B25-5A3C-4395-8538-1C341042C520}" type="datetime1">
              <a:rPr lang="en-GB" smtClean="0"/>
              <a:t>20/08/2021</a:t>
            </a:fld>
            <a:endParaRPr lang="en-GB"/>
          </a:p>
        </p:txBody>
      </p:sp>
      <p:sp>
        <p:nvSpPr>
          <p:cNvPr id="5" name="Footer Placeholder 4"/>
          <p:cNvSpPr>
            <a:spLocks noGrp="1"/>
          </p:cNvSpPr>
          <p:nvPr>
            <p:ph type="ftr" sz="quarter" idx="11"/>
          </p:nvPr>
        </p:nvSpPr>
        <p:spPr/>
        <p:txBody>
          <a:bodyPr/>
          <a:lstStyle/>
          <a:p>
            <a:r>
              <a:rPr lang="en-GB"/>
              <a:t>CRANE Database May 2014</a:t>
            </a:r>
          </a:p>
        </p:txBody>
      </p:sp>
      <p:sp>
        <p:nvSpPr>
          <p:cNvPr id="6" name="Slide Number Placeholder 5"/>
          <p:cNvSpPr>
            <a:spLocks noGrp="1"/>
          </p:cNvSpPr>
          <p:nvPr>
            <p:ph type="sldNum" sz="quarter" idx="12"/>
          </p:nvPr>
        </p:nvSpPr>
        <p:spPr/>
        <p:txBody>
          <a:bodyPr/>
          <a:lstStyle/>
          <a:p>
            <a:fld id="{996B27B2-EDB0-4A11-8179-6168B35A79EF}" type="slidenum">
              <a:rPr lang="en-GB" smtClean="0"/>
              <a:t>‹#›</a:t>
            </a:fld>
            <a:endParaRPr lang="en-GB"/>
          </a:p>
        </p:txBody>
      </p:sp>
    </p:spTree>
    <p:extLst>
      <p:ext uri="{BB962C8B-B14F-4D97-AF65-F5344CB8AC3E}">
        <p14:creationId xmlns:p14="http://schemas.microsoft.com/office/powerpoint/2010/main" val="758718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AA4557-898C-4E6A-BB8B-1CF09B04D9F1}" type="datetime1">
              <a:rPr lang="en-GB" smtClean="0"/>
              <a:t>20/08/2021</a:t>
            </a:fld>
            <a:endParaRPr lang="en-GB"/>
          </a:p>
        </p:txBody>
      </p:sp>
      <p:sp>
        <p:nvSpPr>
          <p:cNvPr id="5" name="Footer Placeholder 4"/>
          <p:cNvSpPr>
            <a:spLocks noGrp="1"/>
          </p:cNvSpPr>
          <p:nvPr>
            <p:ph type="ftr" sz="quarter" idx="11"/>
          </p:nvPr>
        </p:nvSpPr>
        <p:spPr/>
        <p:txBody>
          <a:bodyPr/>
          <a:lstStyle/>
          <a:p>
            <a:r>
              <a:rPr lang="en-GB"/>
              <a:t>CRANE Database May 2014</a:t>
            </a:r>
          </a:p>
        </p:txBody>
      </p:sp>
      <p:sp>
        <p:nvSpPr>
          <p:cNvPr id="6" name="Slide Number Placeholder 5"/>
          <p:cNvSpPr>
            <a:spLocks noGrp="1"/>
          </p:cNvSpPr>
          <p:nvPr>
            <p:ph type="sldNum" sz="quarter" idx="12"/>
          </p:nvPr>
        </p:nvSpPr>
        <p:spPr/>
        <p:txBody>
          <a:bodyPr/>
          <a:lstStyle/>
          <a:p>
            <a:fld id="{996B27B2-EDB0-4A11-8179-6168B35A79EF}" type="slidenum">
              <a:rPr lang="en-GB" smtClean="0"/>
              <a:t>‹#›</a:t>
            </a:fld>
            <a:endParaRPr lang="en-GB"/>
          </a:p>
        </p:txBody>
      </p:sp>
      <p:sp>
        <p:nvSpPr>
          <p:cNvPr id="7" name="Title 6"/>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7222879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7E3B58-8AF4-4FF8-826A-239A3E797C31}" type="datetime1">
              <a:rPr lang="en-GB" smtClean="0"/>
              <a:t>20/08/2021</a:t>
            </a:fld>
            <a:endParaRPr lang="en-GB"/>
          </a:p>
        </p:txBody>
      </p:sp>
      <p:sp>
        <p:nvSpPr>
          <p:cNvPr id="5" name="Footer Placeholder 4"/>
          <p:cNvSpPr>
            <a:spLocks noGrp="1"/>
          </p:cNvSpPr>
          <p:nvPr>
            <p:ph type="ftr" sz="quarter" idx="11"/>
          </p:nvPr>
        </p:nvSpPr>
        <p:spPr/>
        <p:txBody>
          <a:bodyPr/>
          <a:lstStyle/>
          <a:p>
            <a:r>
              <a:rPr lang="en-GB"/>
              <a:t>CRANE Database May 2014</a:t>
            </a:r>
          </a:p>
        </p:txBody>
      </p:sp>
      <p:sp>
        <p:nvSpPr>
          <p:cNvPr id="6" name="Slide Number Placeholder 5"/>
          <p:cNvSpPr>
            <a:spLocks noGrp="1"/>
          </p:cNvSpPr>
          <p:nvPr>
            <p:ph type="sldNum" sz="quarter" idx="12"/>
          </p:nvPr>
        </p:nvSpPr>
        <p:spPr/>
        <p:txBody>
          <a:bodyPr/>
          <a:lstStyle/>
          <a:p>
            <a:fld id="{996B27B2-EDB0-4A11-8179-6168B35A79EF}" type="slidenum">
              <a:rPr lang="en-GB" smtClean="0"/>
              <a:t>‹#›</a:t>
            </a:fld>
            <a:endParaRPr lang="en-GB"/>
          </a:p>
        </p:txBody>
      </p:sp>
    </p:spTree>
    <p:extLst>
      <p:ext uri="{BB962C8B-B14F-4D97-AF65-F5344CB8AC3E}">
        <p14:creationId xmlns:p14="http://schemas.microsoft.com/office/powerpoint/2010/main" val="31913401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641546B5-C7D0-497D-BBF3-F67962E6DFAA}" type="datetime1">
              <a:rPr lang="en-GB" smtClean="0"/>
              <a:t>20/08/2021</a:t>
            </a:fld>
            <a:endParaRPr lang="en-GB"/>
          </a:p>
        </p:txBody>
      </p:sp>
      <p:sp>
        <p:nvSpPr>
          <p:cNvPr id="6" name="Footer Placeholder 5"/>
          <p:cNvSpPr>
            <a:spLocks noGrp="1"/>
          </p:cNvSpPr>
          <p:nvPr>
            <p:ph type="ftr" sz="quarter" idx="11"/>
          </p:nvPr>
        </p:nvSpPr>
        <p:spPr/>
        <p:txBody>
          <a:bodyPr/>
          <a:lstStyle/>
          <a:p>
            <a:r>
              <a:rPr lang="en-GB"/>
              <a:t>CRANE Database May 2014</a:t>
            </a:r>
          </a:p>
        </p:txBody>
      </p:sp>
      <p:sp>
        <p:nvSpPr>
          <p:cNvPr id="7" name="Slide Number Placeholder 6"/>
          <p:cNvSpPr>
            <a:spLocks noGrp="1"/>
          </p:cNvSpPr>
          <p:nvPr>
            <p:ph type="sldNum" sz="quarter" idx="12"/>
          </p:nvPr>
        </p:nvSpPr>
        <p:spPr/>
        <p:txBody>
          <a:bodyPr/>
          <a:lstStyle/>
          <a:p>
            <a:fld id="{996B27B2-EDB0-4A11-8179-6168B35A79EF}" type="slidenum">
              <a:rPr lang="en-GB" smtClean="0"/>
              <a:t>‹#›</a:t>
            </a:fld>
            <a:endParaRPr lang="en-GB"/>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0094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C7BAB0-2B67-4235-9467-B733C09CA763}" type="datetime1">
              <a:rPr lang="en-GB" smtClean="0"/>
              <a:t>20/08/2021</a:t>
            </a:fld>
            <a:endParaRPr lang="en-GB"/>
          </a:p>
        </p:txBody>
      </p:sp>
      <p:sp>
        <p:nvSpPr>
          <p:cNvPr id="8" name="Footer Placeholder 7"/>
          <p:cNvSpPr>
            <a:spLocks noGrp="1"/>
          </p:cNvSpPr>
          <p:nvPr>
            <p:ph type="ftr" sz="quarter" idx="11"/>
          </p:nvPr>
        </p:nvSpPr>
        <p:spPr/>
        <p:txBody>
          <a:bodyPr/>
          <a:lstStyle/>
          <a:p>
            <a:r>
              <a:rPr lang="en-GB"/>
              <a:t>CRANE Database May 2014</a:t>
            </a:r>
          </a:p>
        </p:txBody>
      </p:sp>
      <p:sp>
        <p:nvSpPr>
          <p:cNvPr id="9" name="Slide Number Placeholder 8"/>
          <p:cNvSpPr>
            <a:spLocks noGrp="1"/>
          </p:cNvSpPr>
          <p:nvPr>
            <p:ph type="sldNum" sz="quarter" idx="12"/>
          </p:nvPr>
        </p:nvSpPr>
        <p:spPr/>
        <p:txBody>
          <a:bodyPr/>
          <a:lstStyle/>
          <a:p>
            <a:fld id="{996B27B2-EDB0-4A11-8179-6168B35A79EF}" type="slidenum">
              <a:rPr lang="en-GB" smtClean="0"/>
              <a:t>‹#›</a:t>
            </a:fld>
            <a:endParaRPr lang="en-GB"/>
          </a:p>
        </p:txBody>
      </p:sp>
    </p:spTree>
    <p:extLst>
      <p:ext uri="{BB962C8B-B14F-4D97-AF65-F5344CB8AC3E}">
        <p14:creationId xmlns:p14="http://schemas.microsoft.com/office/powerpoint/2010/main" val="22866827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GB"/>
              <a:t>1</a:t>
            </a:r>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96B27B2-EDB0-4A11-8179-6168B35A79EF}" type="slidenum">
              <a:rPr lang="en-GB" smtClean="0"/>
              <a:t>‹#›</a:t>
            </a:fld>
            <a:endParaRPr lang="en-GB"/>
          </a:p>
        </p:txBody>
      </p:sp>
    </p:spTree>
    <p:extLst>
      <p:ext uri="{BB962C8B-B14F-4D97-AF65-F5344CB8AC3E}">
        <p14:creationId xmlns:p14="http://schemas.microsoft.com/office/powerpoint/2010/main" val="32454161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1458518-5DBF-405D-8720-F45161FF1DE1}" type="datetime1">
              <a:rPr lang="en-GB" smtClean="0"/>
              <a:t>20/08/2021</a:t>
            </a:fld>
            <a:endParaRPr lang="en-GB"/>
          </a:p>
        </p:txBody>
      </p:sp>
      <p:sp>
        <p:nvSpPr>
          <p:cNvPr id="3" name="Footer Placeholder 2"/>
          <p:cNvSpPr>
            <a:spLocks noGrp="1"/>
          </p:cNvSpPr>
          <p:nvPr>
            <p:ph type="ftr" sz="quarter" idx="11"/>
          </p:nvPr>
        </p:nvSpPr>
        <p:spPr/>
        <p:txBody>
          <a:bodyPr/>
          <a:lstStyle/>
          <a:p>
            <a:r>
              <a:rPr lang="en-GB"/>
              <a:t>CRANE Database May 2014</a:t>
            </a:r>
          </a:p>
        </p:txBody>
      </p:sp>
      <p:sp>
        <p:nvSpPr>
          <p:cNvPr id="4" name="Slide Number Placeholder 3"/>
          <p:cNvSpPr>
            <a:spLocks noGrp="1"/>
          </p:cNvSpPr>
          <p:nvPr>
            <p:ph type="sldNum" sz="quarter" idx="12"/>
          </p:nvPr>
        </p:nvSpPr>
        <p:spPr/>
        <p:txBody>
          <a:bodyPr/>
          <a:lstStyle/>
          <a:p>
            <a:fld id="{996B27B2-EDB0-4A11-8179-6168B35A79EF}" type="slidenum">
              <a:rPr lang="en-GB" smtClean="0"/>
              <a:t>‹#›</a:t>
            </a:fld>
            <a:endParaRPr lang="en-GB"/>
          </a:p>
        </p:txBody>
      </p:sp>
    </p:spTree>
    <p:extLst>
      <p:ext uri="{BB962C8B-B14F-4D97-AF65-F5344CB8AC3E}">
        <p14:creationId xmlns:p14="http://schemas.microsoft.com/office/powerpoint/2010/main" val="1406004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20/08/2021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7" name="Title 6"/>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0883398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48C4C6F-EFE5-44E9-BF1E-6D721D17D4E2}" type="datetime1">
              <a:rPr lang="en-GB" smtClean="0"/>
              <a:t>20/08/2021</a:t>
            </a:fld>
            <a:endParaRPr lang="en-GB"/>
          </a:p>
        </p:txBody>
      </p:sp>
      <p:sp>
        <p:nvSpPr>
          <p:cNvPr id="6" name="Footer Placeholder 5"/>
          <p:cNvSpPr>
            <a:spLocks noGrp="1"/>
          </p:cNvSpPr>
          <p:nvPr>
            <p:ph type="ftr" sz="quarter" idx="11"/>
          </p:nvPr>
        </p:nvSpPr>
        <p:spPr/>
        <p:txBody>
          <a:bodyPr/>
          <a:lstStyle/>
          <a:p>
            <a:r>
              <a:rPr lang="en-GB"/>
              <a:t>CRANE Database May 2014</a:t>
            </a:r>
          </a:p>
        </p:txBody>
      </p:sp>
      <p:sp>
        <p:nvSpPr>
          <p:cNvPr id="7" name="Slide Number Placeholder 6"/>
          <p:cNvSpPr>
            <a:spLocks noGrp="1"/>
          </p:cNvSpPr>
          <p:nvPr>
            <p:ph type="sldNum" sz="quarter" idx="12"/>
          </p:nvPr>
        </p:nvSpPr>
        <p:spPr/>
        <p:txBody>
          <a:bodyPr/>
          <a:lstStyle/>
          <a:p>
            <a:fld id="{996B27B2-EDB0-4A11-8179-6168B35A79EF}" type="slidenum">
              <a:rPr lang="en-GB" smtClean="0"/>
              <a:t>‹#›</a:t>
            </a:fld>
            <a:endParaRPr lang="en-GB"/>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707046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C8E66C-D98F-4FAA-B5D9-11DE8112809C}" type="datetime1">
              <a:rPr lang="en-GB" smtClean="0"/>
              <a:t>20/08/2021</a:t>
            </a:fld>
            <a:endParaRPr lang="en-GB"/>
          </a:p>
        </p:txBody>
      </p:sp>
      <p:sp>
        <p:nvSpPr>
          <p:cNvPr id="6" name="Footer Placeholder 5"/>
          <p:cNvSpPr>
            <a:spLocks noGrp="1"/>
          </p:cNvSpPr>
          <p:nvPr>
            <p:ph type="ftr" sz="quarter" idx="11"/>
          </p:nvPr>
        </p:nvSpPr>
        <p:spPr/>
        <p:txBody>
          <a:bodyPr/>
          <a:lstStyle/>
          <a:p>
            <a:r>
              <a:rPr lang="en-GB"/>
              <a:t>CRANE Database May 2014</a:t>
            </a:r>
          </a:p>
        </p:txBody>
      </p:sp>
      <p:sp>
        <p:nvSpPr>
          <p:cNvPr id="7" name="Slide Number Placeholder 6"/>
          <p:cNvSpPr>
            <a:spLocks noGrp="1"/>
          </p:cNvSpPr>
          <p:nvPr>
            <p:ph type="sldNum" sz="quarter" idx="12"/>
          </p:nvPr>
        </p:nvSpPr>
        <p:spPr/>
        <p:txBody>
          <a:bodyPr/>
          <a:lstStyle/>
          <a:p>
            <a:fld id="{996B27B2-EDB0-4A11-8179-6168B35A79EF}" type="slidenum">
              <a:rPr lang="en-GB" smtClean="0"/>
              <a:t>‹#›</a:t>
            </a:fld>
            <a:endParaRPr lang="en-GB"/>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42948103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3651B0-C09D-469A-882C-068EA07E4BD9}" type="datetime1">
              <a:rPr lang="en-GB" smtClean="0"/>
              <a:t>20/08/2021</a:t>
            </a:fld>
            <a:endParaRPr lang="en-GB"/>
          </a:p>
        </p:txBody>
      </p:sp>
      <p:sp>
        <p:nvSpPr>
          <p:cNvPr id="5" name="Footer Placeholder 4"/>
          <p:cNvSpPr>
            <a:spLocks noGrp="1"/>
          </p:cNvSpPr>
          <p:nvPr>
            <p:ph type="ftr" sz="quarter" idx="11"/>
          </p:nvPr>
        </p:nvSpPr>
        <p:spPr/>
        <p:txBody>
          <a:bodyPr/>
          <a:lstStyle/>
          <a:p>
            <a:r>
              <a:rPr lang="en-GB"/>
              <a:t>CRANE Database May 2014</a:t>
            </a:r>
          </a:p>
        </p:txBody>
      </p:sp>
      <p:sp>
        <p:nvSpPr>
          <p:cNvPr id="6" name="Slide Number Placeholder 5"/>
          <p:cNvSpPr>
            <a:spLocks noGrp="1"/>
          </p:cNvSpPr>
          <p:nvPr>
            <p:ph type="sldNum" sz="quarter" idx="12"/>
          </p:nvPr>
        </p:nvSpPr>
        <p:spPr/>
        <p:txBody>
          <a:bodyPr/>
          <a:lstStyle/>
          <a:p>
            <a:fld id="{996B27B2-EDB0-4A11-8179-6168B35A79EF}" type="slidenum">
              <a:rPr lang="en-GB" smtClean="0"/>
              <a:t>‹#›</a:t>
            </a:fld>
            <a:endParaRPr lang="en-GB"/>
          </a:p>
        </p:txBody>
      </p:sp>
    </p:spTree>
    <p:extLst>
      <p:ext uri="{BB962C8B-B14F-4D97-AF65-F5344CB8AC3E}">
        <p14:creationId xmlns:p14="http://schemas.microsoft.com/office/powerpoint/2010/main" val="31675229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FA9FA5D-F964-4FD0-864A-95A102D3EF12}" type="datetime1">
              <a:rPr lang="en-GB" smtClean="0"/>
              <a:t>20/08/2021</a:t>
            </a:fld>
            <a:endParaRPr lang="en-GB"/>
          </a:p>
        </p:txBody>
      </p:sp>
      <p:sp>
        <p:nvSpPr>
          <p:cNvPr id="5" name="Footer Placeholder 4"/>
          <p:cNvSpPr>
            <a:spLocks noGrp="1"/>
          </p:cNvSpPr>
          <p:nvPr>
            <p:ph type="ftr" sz="quarter" idx="11"/>
          </p:nvPr>
        </p:nvSpPr>
        <p:spPr/>
        <p:txBody>
          <a:bodyPr/>
          <a:lstStyle/>
          <a:p>
            <a:r>
              <a:rPr lang="en-GB"/>
              <a:t>CRANE Database May 2014</a:t>
            </a:r>
          </a:p>
        </p:txBody>
      </p:sp>
      <p:sp>
        <p:nvSpPr>
          <p:cNvPr id="6" name="Slide Number Placeholder 5"/>
          <p:cNvSpPr>
            <a:spLocks noGrp="1"/>
          </p:cNvSpPr>
          <p:nvPr>
            <p:ph type="sldNum" sz="quarter" idx="12"/>
          </p:nvPr>
        </p:nvSpPr>
        <p:spPr/>
        <p:txBody>
          <a:bodyPr/>
          <a:lstStyle/>
          <a:p>
            <a:fld id="{996B27B2-EDB0-4A11-8179-6168B35A79EF}" type="slidenum">
              <a:rPr lang="en-GB" smtClean="0"/>
              <a:t>‹#›</a:t>
            </a:fld>
            <a:endParaRPr lang="en-GB"/>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3487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20/08/2021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738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20/08/2021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9" name="Slide Number Placeholder 8"/>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Tree>
    <p:extLst>
      <p:ext uri="{BB962C8B-B14F-4D97-AF65-F5344CB8AC3E}">
        <p14:creationId xmlns:p14="http://schemas.microsoft.com/office/powerpoint/2010/main" val="1416222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atin typeface="Calibri" pitchFamily="34" charset="0"/>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latin typeface="Calibri"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20/08/2021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5" name="Slide Number Placeholder 4"/>
          <p:cNvSpPr>
            <a:spLocks noGrp="1"/>
          </p:cNvSpPr>
          <p:nvPr>
            <p:ph type="sldNum" sz="quarter" idx="12"/>
          </p:nvPr>
        </p:nvSpPr>
        <p:spPr/>
        <p:txBody>
          <a:bodyPr/>
          <a:lstStyle>
            <a:lvl1pPr>
              <a:defRPr>
                <a:latin typeface="Calibri"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8" name="Content Placeholder 1"/>
          <p:cNvSpPr>
            <a:spLocks noGrp="1"/>
          </p:cNvSpPr>
          <p:nvPr>
            <p:ph idx="4294967295"/>
          </p:nvPr>
        </p:nvSpPr>
        <p:spPr>
          <a:xfrm>
            <a:off x="611560" y="2564904"/>
            <a:ext cx="7920880" cy="3672408"/>
          </a:xfrm>
        </p:spPr>
        <p:txBody>
          <a:bodyPr>
            <a:noAutofit/>
          </a:bodyPr>
          <a:lstStyle>
            <a:lvl1pPr marL="274320" indent="-274320">
              <a:buFont typeface="Arial" pitchFamily="34" charset="0"/>
              <a:buChar char="•"/>
              <a:defRPr>
                <a:latin typeface="Calibri" pitchFamily="34" charset="0"/>
              </a:defRPr>
            </a:lvl1pPr>
          </a:lstStyle>
          <a:p>
            <a:pPr marL="0" lvl="0" indent="0">
              <a:buNone/>
            </a:pPr>
            <a:r>
              <a:rPr lang="en-US" sz="1800">
                <a:latin typeface="Calibri" pitchFamily="34" charset="0"/>
              </a:rPr>
              <a:t>Click to edit Master text styles</a:t>
            </a:r>
          </a:p>
          <a:p>
            <a:pPr marL="0" lvl="1" indent="0">
              <a:buNone/>
            </a:pPr>
            <a:r>
              <a:rPr lang="en-US" sz="1800">
                <a:latin typeface="Calibri" pitchFamily="34" charset="0"/>
              </a:rPr>
              <a:t>Second level</a:t>
            </a:r>
          </a:p>
          <a:p>
            <a:pPr marL="0" lvl="2" indent="0">
              <a:buNone/>
            </a:pPr>
            <a:r>
              <a:rPr lang="en-US" sz="1800">
                <a:latin typeface="Calibri" pitchFamily="34" charset="0"/>
              </a:rPr>
              <a:t>Third level</a:t>
            </a:r>
          </a:p>
        </p:txBody>
      </p:sp>
    </p:spTree>
    <p:extLst>
      <p:ext uri="{BB962C8B-B14F-4D97-AF65-F5344CB8AC3E}">
        <p14:creationId xmlns:p14="http://schemas.microsoft.com/office/powerpoint/2010/main" val="579370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20/08/2021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Tree>
    <p:extLst>
      <p:ext uri="{BB962C8B-B14F-4D97-AF65-F5344CB8AC3E}">
        <p14:creationId xmlns:p14="http://schemas.microsoft.com/office/powerpoint/2010/main" val="3822520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20/08/2021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57699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20/08/2021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875015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20/08/2021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Tree>
    <p:extLst>
      <p:ext uri="{BB962C8B-B14F-4D97-AF65-F5344CB8AC3E}">
        <p14:creationId xmlns:p14="http://schemas.microsoft.com/office/powerpoint/2010/main" val="1000419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latin typeface="Calibri"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20/08/2021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latin typeface="Calibri"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latin typeface="Calibri"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3074" name="Picture 2" descr="S:\CRANE\Database &amp; Website\CRANE LOGO REDESIGNED 2015\CRANE Logo July15\CRANE logo Jul15.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00472" y="332656"/>
            <a:ext cx="2520000" cy="1094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3015330"/>
      </p:ext>
    </p:extLst>
  </p:cSld>
  <p:clrMap bg1="lt1" tx1="dk1" bg2="lt2" tx2="dk2" accent1="accent1" accent2="accent2" accent3="accent3" accent4="accent4" accent5="accent5" accent6="accent6" hlink="hlink" folHlink="folHlink"/>
  <p:sldLayoutIdLst>
    <p:sldLayoutId id="2147483675"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spcBef>
          <a:spcPct val="0"/>
        </a:spcBef>
        <a:buNone/>
        <a:defRPr sz="4400" kern="1200">
          <a:solidFill>
            <a:srgbClr val="FFFFFF"/>
          </a:solidFill>
          <a:latin typeface="Calibri"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Arial" pitchFamily="34" charset="0"/>
        <a:buChar char="•"/>
        <a:defRPr sz="2400" kern="1200">
          <a:solidFill>
            <a:schemeClr val="tx2"/>
          </a:solidFill>
          <a:latin typeface="Calibri" pitchFamily="34" charset="0"/>
          <a:ea typeface="+mn-ea"/>
          <a:cs typeface="+mn-cs"/>
        </a:defRPr>
      </a:lvl1pPr>
      <a:lvl2pPr marL="576263" indent="-274320" algn="l" defTabSz="914400" rtl="0" eaLnBrk="1" latinLnBrk="0" hangingPunct="1">
        <a:spcBef>
          <a:spcPct val="20000"/>
        </a:spcBef>
        <a:buClr>
          <a:schemeClr val="accent1"/>
        </a:buClr>
        <a:buSzPct val="100000"/>
        <a:buFont typeface="Arial" pitchFamily="34" charset="0"/>
        <a:buChar char="•"/>
        <a:defRPr sz="2200" kern="1200">
          <a:solidFill>
            <a:schemeClr val="tx2"/>
          </a:solidFill>
          <a:latin typeface="Calibri" pitchFamily="34" charset="0"/>
          <a:ea typeface="+mn-ea"/>
          <a:cs typeface="+mn-cs"/>
        </a:defRPr>
      </a:lvl2pPr>
      <a:lvl3pPr marL="855663" indent="-228600" algn="l" defTabSz="914400" rtl="0" eaLnBrk="1" latinLnBrk="0" hangingPunct="1">
        <a:spcBef>
          <a:spcPct val="20000"/>
        </a:spcBef>
        <a:buClr>
          <a:schemeClr val="accent1"/>
        </a:buClr>
        <a:buSzPct val="100000"/>
        <a:buFont typeface="Arial" pitchFamily="34" charset="0"/>
        <a:buChar char="•"/>
        <a:defRPr sz="2000" kern="1200">
          <a:solidFill>
            <a:schemeClr val="tx2"/>
          </a:solidFill>
          <a:latin typeface="Calibri" pitchFamily="34" charset="0"/>
          <a:ea typeface="+mn-ea"/>
          <a:cs typeface="+mn-cs"/>
        </a:defRPr>
      </a:lvl3pPr>
      <a:lvl4pPr marL="1143000" indent="-228600" algn="l" defTabSz="914400" rtl="0" eaLnBrk="1" latinLnBrk="0" hangingPunct="1">
        <a:spcBef>
          <a:spcPct val="20000"/>
        </a:spcBef>
        <a:buClr>
          <a:schemeClr val="accent1"/>
        </a:buClr>
        <a:buSzPct val="100000"/>
        <a:buFont typeface="Arial" pitchFamily="34" charset="0"/>
        <a:buChar char="•"/>
        <a:defRPr sz="1800" kern="1200">
          <a:solidFill>
            <a:schemeClr val="tx2"/>
          </a:solidFill>
          <a:latin typeface="Calibri" pitchFamily="34" charset="0"/>
          <a:ea typeface="+mn-ea"/>
          <a:cs typeface="+mn-cs"/>
        </a:defRPr>
      </a:lvl4pPr>
      <a:lvl5pPr marL="1463040" indent="-228600" algn="l" defTabSz="914400" rtl="0" eaLnBrk="1" latinLnBrk="0" hangingPunct="1">
        <a:spcBef>
          <a:spcPct val="20000"/>
        </a:spcBef>
        <a:buClr>
          <a:schemeClr val="accent1"/>
        </a:buClr>
        <a:buSzPct val="100000"/>
        <a:buFont typeface="Arial" pitchFamily="34" charset="0"/>
        <a:buChar char="•"/>
        <a:defRPr sz="1600" kern="1200">
          <a:solidFill>
            <a:schemeClr val="tx2"/>
          </a:solidFill>
          <a:latin typeface="Calibri" pitchFamily="34" charset="0"/>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82A21BD-C21A-498E-B5F9-36F779261BDC}" type="datetime1">
              <a:rPr lang="en-GB" smtClean="0"/>
              <a:t>20/08/2021</a:t>
            </a:fld>
            <a:endParaRPr lang="en-GB"/>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en-GB"/>
              <a:t>CRANE Database May 2014</a:t>
            </a: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96B27B2-EDB0-4A11-8179-6168B35A79EF}" type="slidenum">
              <a:rPr lang="en-GB" smtClean="0"/>
              <a:t>‹#›</a:t>
            </a:fld>
            <a:endParaRPr lang="en-GB"/>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6613584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5576" y="2924944"/>
            <a:ext cx="6872808" cy="3384376"/>
          </a:xfrm>
        </p:spPr>
        <p:txBody>
          <a:bodyPr>
            <a:noAutofit/>
          </a:bodyPr>
          <a:lstStyle/>
          <a:p>
            <a:r>
              <a:rPr lang="en-GB" sz="2800" dirty="0">
                <a:latin typeface="Calibri" pitchFamily="34" charset="0"/>
                <a:cs typeface="Calibri" pitchFamily="34" charset="0"/>
              </a:rPr>
              <a:t>Comparing Apples And Pears – Identifying And Quantifying Differences In Speech Outcomes For Different Cleft Types</a:t>
            </a:r>
          </a:p>
          <a:p>
            <a:r>
              <a:rPr lang="en-GB" sz="2800" dirty="0">
                <a:latin typeface="Calibri" pitchFamily="34" charset="0"/>
                <a:cs typeface="Calibri" pitchFamily="34" charset="0"/>
              </a:rPr>
              <a:t>September 2021</a:t>
            </a:r>
          </a:p>
          <a:p>
            <a:endParaRPr lang="en-GB" sz="1200" dirty="0">
              <a:latin typeface="Calibri" pitchFamily="34" charset="0"/>
              <a:cs typeface="Calibri" pitchFamily="34" charset="0"/>
            </a:endParaRPr>
          </a:p>
          <a:p>
            <a:r>
              <a:rPr lang="en-GB" sz="2100" dirty="0">
                <a:solidFill>
                  <a:schemeClr val="tx1"/>
                </a:solidFill>
                <a:latin typeface="Calibri" pitchFamily="34" charset="0"/>
                <a:cs typeface="Calibri" pitchFamily="34" charset="0"/>
              </a:rPr>
              <a:t>S Butterworth / K Fitzsimons / J Medina / SA Deacon/ H </a:t>
            </a:r>
            <a:r>
              <a:rPr lang="en-GB" sz="2100" dirty="0" err="1">
                <a:solidFill>
                  <a:schemeClr val="tx1"/>
                </a:solidFill>
                <a:latin typeface="Calibri" pitchFamily="34" charset="0"/>
                <a:cs typeface="Calibri" pitchFamily="34" charset="0"/>
              </a:rPr>
              <a:t>Wahedally</a:t>
            </a:r>
            <a:r>
              <a:rPr lang="en-GB" sz="2100" dirty="0">
                <a:solidFill>
                  <a:schemeClr val="tx1"/>
                </a:solidFill>
                <a:latin typeface="Calibri" pitchFamily="34" charset="0"/>
                <a:cs typeface="Calibri" pitchFamily="34" charset="0"/>
              </a:rPr>
              <a:t> / J van der </a:t>
            </a:r>
            <a:r>
              <a:rPr lang="en-GB" sz="2100" dirty="0" err="1">
                <a:solidFill>
                  <a:schemeClr val="tx1"/>
                </a:solidFill>
                <a:latin typeface="Calibri" pitchFamily="34" charset="0"/>
                <a:cs typeface="Calibri" pitchFamily="34" charset="0"/>
              </a:rPr>
              <a:t>Meulen</a:t>
            </a:r>
            <a:r>
              <a:rPr lang="en-GB" sz="2100" dirty="0">
                <a:solidFill>
                  <a:schemeClr val="tx1"/>
                </a:solidFill>
                <a:latin typeface="Calibri" pitchFamily="34" charset="0"/>
                <a:cs typeface="Calibri" pitchFamily="34" charset="0"/>
              </a:rPr>
              <a:t>/ CJH Russell</a:t>
            </a:r>
          </a:p>
        </p:txBody>
      </p:sp>
      <p:pic>
        <p:nvPicPr>
          <p:cNvPr id="1030" name="Picture 6" descr="RCS_letterhead_pms3165c"/>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493" t="22719" r="64055"/>
          <a:stretch/>
        </p:blipFill>
        <p:spPr bwMode="auto">
          <a:xfrm>
            <a:off x="251520" y="5866450"/>
            <a:ext cx="1800200" cy="874785"/>
          </a:xfrm>
          <a:prstGeom prst="rect">
            <a:avLst/>
          </a:prstGeom>
          <a:ln>
            <a:noFill/>
          </a:ln>
        </p:spPr>
      </p:pic>
      <p:pic>
        <p:nvPicPr>
          <p:cNvPr id="7" name="Picture 6" descr="S:\CRANE\Logo\CRANE Logos Nov 2015\CRANE logo 2015_Final 2015.jpg"/>
          <p:cNvPicPr/>
          <p:nvPr/>
        </p:nvPicPr>
        <p:blipFill>
          <a:blip r:embed="rId4">
            <a:extLst>
              <a:ext uri="{28A0092B-C50C-407E-A947-70E740481C1C}">
                <a14:useLocalDpi xmlns:a14="http://schemas.microsoft.com/office/drawing/2010/main" val="0"/>
              </a:ext>
            </a:extLst>
          </a:blip>
          <a:srcRect/>
          <a:stretch>
            <a:fillRect/>
          </a:stretch>
        </p:blipFill>
        <p:spPr bwMode="auto">
          <a:xfrm>
            <a:off x="2418462" y="620912"/>
            <a:ext cx="4391660" cy="1884680"/>
          </a:xfrm>
          <a:prstGeom prst="rect">
            <a:avLst/>
          </a:prstGeom>
          <a:noFill/>
          <a:ln>
            <a:noFill/>
          </a:ln>
        </p:spPr>
      </p:pic>
    </p:spTree>
    <p:extLst>
      <p:ext uri="{BB962C8B-B14F-4D97-AF65-F5344CB8AC3E}">
        <p14:creationId xmlns:p14="http://schemas.microsoft.com/office/powerpoint/2010/main" val="3706782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AD5FA26-169D-4289-B869-591B8D64EE5F}"/>
              </a:ext>
            </a:extLst>
          </p:cNvPr>
          <p:cNvSpPr>
            <a:spLocks noGrp="1"/>
          </p:cNvSpPr>
          <p:nvPr>
            <p:ph type="title"/>
          </p:nvPr>
        </p:nvSpPr>
        <p:spPr/>
        <p:txBody>
          <a:bodyPr/>
          <a:lstStyle/>
          <a:p>
            <a:r>
              <a:rPr lang="en-US" dirty="0"/>
              <a:t>Strengths and Limitations</a:t>
            </a:r>
            <a:endParaRPr lang="en-GB" dirty="0"/>
          </a:p>
        </p:txBody>
      </p:sp>
      <p:sp>
        <p:nvSpPr>
          <p:cNvPr id="4" name="Content Placeholder 3">
            <a:extLst>
              <a:ext uri="{FF2B5EF4-FFF2-40B4-BE49-F238E27FC236}">
                <a16:creationId xmlns:a16="http://schemas.microsoft.com/office/drawing/2014/main" id="{76015C6E-400A-4CDB-9DB6-57BCEFBFD075}"/>
              </a:ext>
            </a:extLst>
          </p:cNvPr>
          <p:cNvSpPr>
            <a:spLocks noGrp="1"/>
          </p:cNvSpPr>
          <p:nvPr>
            <p:ph sz="quarter" idx="13"/>
          </p:nvPr>
        </p:nvSpPr>
        <p:spPr>
          <a:xfrm>
            <a:off x="676655" y="2679192"/>
            <a:ext cx="3506462" cy="3447288"/>
          </a:xfrm>
        </p:spPr>
        <p:txBody>
          <a:bodyPr>
            <a:normAutofit fontScale="92500"/>
          </a:bodyPr>
          <a:lstStyle/>
          <a:p>
            <a:pPr>
              <a:lnSpc>
                <a:spcPct val="107000"/>
              </a:lnSpc>
              <a:spcAft>
                <a:spcPts val="800"/>
              </a:spcAft>
            </a:pPr>
            <a:r>
              <a:rPr lang="en-GB" b="1" dirty="0">
                <a:effectLst/>
                <a:ea typeface="Calibri" panose="020F0502020204030204" pitchFamily="34" charset="0"/>
                <a:cs typeface="Calibri" panose="020F0502020204030204" pitchFamily="34" charset="0"/>
              </a:rPr>
              <a:t>Large numbers</a:t>
            </a:r>
          </a:p>
          <a:p>
            <a:pPr>
              <a:lnSpc>
                <a:spcPct val="107000"/>
              </a:lnSpc>
              <a:spcAft>
                <a:spcPts val="800"/>
              </a:spcAft>
            </a:pPr>
            <a:r>
              <a:rPr lang="en-GB" b="1" dirty="0">
                <a:effectLst/>
                <a:ea typeface="Calibri" panose="020F0502020204030204" pitchFamily="34" charset="0"/>
                <a:cs typeface="Calibri" panose="020F0502020204030204" pitchFamily="34" charset="0"/>
              </a:rPr>
              <a:t>All centres participate across England, Northern Ireland and Wales.</a:t>
            </a:r>
          </a:p>
          <a:p>
            <a:pPr>
              <a:lnSpc>
                <a:spcPct val="107000"/>
              </a:lnSpc>
              <a:spcAft>
                <a:spcPts val="800"/>
              </a:spcAft>
            </a:pPr>
            <a:r>
              <a:rPr lang="en-GB" b="1" dirty="0">
                <a:ea typeface="Calibri" panose="020F0502020204030204" pitchFamily="34" charset="0"/>
                <a:cs typeface="Calibri" panose="020F0502020204030204" pitchFamily="34" charset="0"/>
              </a:rPr>
              <a:t>High CRANE consent rate</a:t>
            </a:r>
          </a:p>
          <a:p>
            <a:pPr>
              <a:lnSpc>
                <a:spcPct val="107000"/>
              </a:lnSpc>
              <a:spcAft>
                <a:spcPts val="800"/>
              </a:spcAft>
            </a:pPr>
            <a:r>
              <a:rPr lang="en-GB" b="1" dirty="0">
                <a:ea typeface="Calibri" panose="020F0502020204030204" pitchFamily="34" charset="0"/>
                <a:cs typeface="Calibri" panose="020F0502020204030204" pitchFamily="34" charset="0"/>
              </a:rPr>
              <a:t>Standardised measures of data collection </a:t>
            </a:r>
            <a:endParaRPr lang="en-GB" b="1" dirty="0">
              <a:cs typeface="Calibri" panose="020F0502020204030204" pitchFamily="34" charset="0"/>
            </a:endParaRPr>
          </a:p>
          <a:p>
            <a:pPr marL="0" indent="0">
              <a:lnSpc>
                <a:spcPct val="107000"/>
              </a:lnSpc>
              <a:spcAft>
                <a:spcPts val="800"/>
              </a:spcAft>
              <a:buNone/>
            </a:pPr>
            <a:endParaRPr lang="en-GB" sz="1800" dirty="0">
              <a:effectLst/>
              <a:ea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2A369A08-A9F3-4409-B8E4-DBED9E1C3819}"/>
              </a:ext>
            </a:extLst>
          </p:cNvPr>
          <p:cNvSpPr>
            <a:spLocks noGrp="1"/>
          </p:cNvSpPr>
          <p:nvPr>
            <p:ph sz="quarter" idx="14"/>
          </p:nvPr>
        </p:nvSpPr>
        <p:spPr>
          <a:xfrm>
            <a:off x="4572001" y="2679191"/>
            <a:ext cx="4004440" cy="3690077"/>
          </a:xfrm>
        </p:spPr>
        <p:txBody>
          <a:bodyPr>
            <a:normAutofit/>
          </a:bodyPr>
          <a:lstStyle/>
          <a:p>
            <a:pPr>
              <a:lnSpc>
                <a:spcPct val="107000"/>
              </a:lnSpc>
              <a:spcAft>
                <a:spcPts val="800"/>
              </a:spcAft>
            </a:pPr>
            <a:r>
              <a:rPr lang="en-GB" dirty="0">
                <a:ea typeface="Calibri" panose="020F0502020204030204" pitchFamily="34" charset="0"/>
                <a:cs typeface="Calibri" panose="020F0502020204030204" pitchFamily="34" charset="0"/>
              </a:rPr>
              <a:t>Assumption of equity in surgical technique and timing </a:t>
            </a:r>
          </a:p>
          <a:p>
            <a:pPr>
              <a:lnSpc>
                <a:spcPct val="107000"/>
              </a:lnSpc>
              <a:spcAft>
                <a:spcPts val="800"/>
              </a:spcAft>
            </a:pPr>
            <a:r>
              <a:rPr lang="en-GB" dirty="0">
                <a:ea typeface="Calibri" panose="020F0502020204030204" pitchFamily="34" charset="0"/>
                <a:cs typeface="Calibri" panose="020F0502020204030204" pitchFamily="34" charset="0"/>
              </a:rPr>
              <a:t>Under-reporting of additional conditions compared to HES</a:t>
            </a:r>
            <a:endParaRPr lang="en-GB" dirty="0">
              <a:cs typeface="Calibri" panose="020F0502020204030204" pitchFamily="34" charset="0"/>
            </a:endParaRPr>
          </a:p>
        </p:txBody>
      </p:sp>
    </p:spTree>
    <p:extLst>
      <p:ext uri="{BB962C8B-B14F-4D97-AF65-F5344CB8AC3E}">
        <p14:creationId xmlns:p14="http://schemas.microsoft.com/office/powerpoint/2010/main" val="2414602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Bef>
                <a:spcPts val="1200"/>
              </a:spcBef>
            </a:pPr>
            <a:r>
              <a:rPr lang="en-GB" dirty="0">
                <a:ea typeface="Calibri" panose="020F0502020204030204" pitchFamily="34" charset="0"/>
                <a:cs typeface="Calibri" panose="020F0502020204030204" pitchFamily="34" charset="0"/>
              </a:rPr>
              <a:t>Sex, C</a:t>
            </a:r>
            <a:r>
              <a:rPr lang="en-GB" dirty="0">
                <a:effectLst/>
                <a:ea typeface="Calibri" panose="020F0502020204030204" pitchFamily="34" charset="0"/>
                <a:cs typeface="Calibri" panose="020F0502020204030204" pitchFamily="34" charset="0"/>
              </a:rPr>
              <a:t>left type</a:t>
            </a:r>
            <a:r>
              <a:rPr lang="en-GB" dirty="0">
                <a:ea typeface="Calibri" panose="020F0502020204030204" pitchFamily="34" charset="0"/>
                <a:cs typeface="Calibri" panose="020F0502020204030204" pitchFamily="34" charset="0"/>
              </a:rPr>
              <a:t> and </a:t>
            </a:r>
            <a:r>
              <a:rPr lang="en-GB" dirty="0">
                <a:effectLst/>
                <a:ea typeface="Calibri" panose="020F0502020204030204" pitchFamily="34" charset="0"/>
                <a:cs typeface="Calibri" panose="020F0502020204030204" pitchFamily="34" charset="0"/>
              </a:rPr>
              <a:t>Cleft extent are all factors that have a significant impact on speech at 5 years of age. </a:t>
            </a:r>
          </a:p>
          <a:p>
            <a:pPr>
              <a:spcBef>
                <a:spcPts val="1200"/>
              </a:spcBef>
            </a:pPr>
            <a:r>
              <a:rPr lang="en-GB" dirty="0">
                <a:cs typeface="Calibri" panose="020F0502020204030204" pitchFamily="34" charset="0"/>
              </a:rPr>
              <a:t>Next stage – Risk adjustment model</a:t>
            </a:r>
          </a:p>
          <a:p>
            <a:pPr>
              <a:spcBef>
                <a:spcPts val="1200"/>
              </a:spcBef>
            </a:pPr>
            <a:r>
              <a:rPr lang="en-GB" dirty="0">
                <a:cs typeface="Calibri" panose="020F0502020204030204" pitchFamily="34" charset="0"/>
              </a:rPr>
              <a:t>It is hoped that risk stratification will become part of CRANE’s annual report in the future.  </a:t>
            </a:r>
            <a:endParaRPr lang="en-GB" sz="3200" dirty="0">
              <a:cs typeface="Calibri" panose="020F0502020204030204" pitchFamily="34" charset="0"/>
            </a:endParaRPr>
          </a:p>
        </p:txBody>
      </p:sp>
      <p:sp>
        <p:nvSpPr>
          <p:cNvPr id="2" name="Title 1"/>
          <p:cNvSpPr>
            <a:spLocks noGrp="1"/>
          </p:cNvSpPr>
          <p:nvPr>
            <p:ph type="title"/>
          </p:nvPr>
        </p:nvSpPr>
        <p:spPr/>
        <p:txBody>
          <a:bodyPr/>
          <a:lstStyle/>
          <a:p>
            <a:r>
              <a:rPr lang="en-GB" dirty="0"/>
              <a:t>Conclusions</a:t>
            </a:r>
          </a:p>
        </p:txBody>
      </p:sp>
    </p:spTree>
    <p:extLst>
      <p:ext uri="{BB962C8B-B14F-4D97-AF65-F5344CB8AC3E}">
        <p14:creationId xmlns:p14="http://schemas.microsoft.com/office/powerpoint/2010/main" val="571167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72067" y="4399471"/>
            <a:ext cx="7408333" cy="1726691"/>
          </a:xfrm>
        </p:spPr>
        <p:txBody>
          <a:bodyPr/>
          <a:lstStyle/>
          <a:p>
            <a:pPr marL="0" indent="0">
              <a:buNone/>
            </a:pPr>
            <a:r>
              <a:rPr lang="en-GB" dirty="0">
                <a:cs typeface="Calibri" panose="020F0502020204030204" pitchFamily="34" charset="0"/>
              </a:rPr>
              <a:t>This work was funded by the National Specialised Commissioning Group for England, Welsh Health Specialised Services Committee and NHS Northern Ireland</a:t>
            </a:r>
          </a:p>
        </p:txBody>
      </p:sp>
      <p:sp>
        <p:nvSpPr>
          <p:cNvPr id="3" name="Title 2"/>
          <p:cNvSpPr>
            <a:spLocks noGrp="1"/>
          </p:cNvSpPr>
          <p:nvPr>
            <p:ph type="title"/>
          </p:nvPr>
        </p:nvSpPr>
        <p:spPr/>
        <p:txBody>
          <a:bodyPr/>
          <a:lstStyle/>
          <a:p>
            <a:r>
              <a:rPr lang="en-GB" dirty="0">
                <a:cs typeface="Calibri" panose="020F0502020204030204" pitchFamily="34" charset="0"/>
              </a:rPr>
              <a:t>Thank you</a:t>
            </a:r>
          </a:p>
        </p:txBody>
      </p:sp>
      <p:sp>
        <p:nvSpPr>
          <p:cNvPr id="5" name="Content Placeholder 3">
            <a:extLst>
              <a:ext uri="{FF2B5EF4-FFF2-40B4-BE49-F238E27FC236}">
                <a16:creationId xmlns:a16="http://schemas.microsoft.com/office/drawing/2014/main" id="{9C941822-36C1-4010-A50C-CEE4AF8BE59B}"/>
              </a:ext>
            </a:extLst>
          </p:cNvPr>
          <p:cNvSpPr txBox="1">
            <a:spLocks/>
          </p:cNvSpPr>
          <p:nvPr/>
        </p:nvSpPr>
        <p:spPr>
          <a:xfrm>
            <a:off x="863600" y="2672780"/>
            <a:ext cx="7408333" cy="1726691"/>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Arial" pitchFamily="34" charset="0"/>
              <a:buChar char="•"/>
              <a:defRPr sz="2400" kern="1200">
                <a:solidFill>
                  <a:schemeClr val="tx2"/>
                </a:solidFill>
                <a:latin typeface="Calibri" pitchFamily="34" charset="0"/>
                <a:ea typeface="+mn-ea"/>
                <a:cs typeface="+mn-cs"/>
              </a:defRPr>
            </a:lvl1pPr>
            <a:lvl2pPr marL="576263" indent="-274320" algn="l" defTabSz="914400" rtl="0" eaLnBrk="1" latinLnBrk="0" hangingPunct="1">
              <a:spcBef>
                <a:spcPct val="20000"/>
              </a:spcBef>
              <a:buClr>
                <a:schemeClr val="accent1"/>
              </a:buClr>
              <a:buSzPct val="100000"/>
              <a:buFont typeface="Arial" pitchFamily="34" charset="0"/>
              <a:buChar char="•"/>
              <a:defRPr sz="2200" kern="1200">
                <a:solidFill>
                  <a:schemeClr val="tx2"/>
                </a:solidFill>
                <a:latin typeface="Calibri" pitchFamily="34" charset="0"/>
                <a:ea typeface="+mn-ea"/>
                <a:cs typeface="+mn-cs"/>
              </a:defRPr>
            </a:lvl2pPr>
            <a:lvl3pPr marL="855663" indent="-228600" algn="l" defTabSz="914400" rtl="0" eaLnBrk="1" latinLnBrk="0" hangingPunct="1">
              <a:spcBef>
                <a:spcPct val="20000"/>
              </a:spcBef>
              <a:buClr>
                <a:schemeClr val="accent1"/>
              </a:buClr>
              <a:buSzPct val="100000"/>
              <a:buFont typeface="Arial" pitchFamily="34" charset="0"/>
              <a:buChar char="•"/>
              <a:defRPr sz="2000" kern="1200">
                <a:solidFill>
                  <a:schemeClr val="tx2"/>
                </a:solidFill>
                <a:latin typeface="Calibri" pitchFamily="34" charset="0"/>
                <a:ea typeface="+mn-ea"/>
                <a:cs typeface="+mn-cs"/>
              </a:defRPr>
            </a:lvl3pPr>
            <a:lvl4pPr marL="1143000" indent="-228600" algn="l" defTabSz="914400" rtl="0" eaLnBrk="1" latinLnBrk="0" hangingPunct="1">
              <a:spcBef>
                <a:spcPct val="20000"/>
              </a:spcBef>
              <a:buClr>
                <a:schemeClr val="accent1"/>
              </a:buClr>
              <a:buSzPct val="100000"/>
              <a:buFont typeface="Arial" pitchFamily="34" charset="0"/>
              <a:buChar char="•"/>
              <a:defRPr sz="1800" kern="1200">
                <a:solidFill>
                  <a:schemeClr val="tx2"/>
                </a:solidFill>
                <a:latin typeface="Calibri" pitchFamily="34" charset="0"/>
                <a:ea typeface="+mn-ea"/>
                <a:cs typeface="+mn-cs"/>
              </a:defRPr>
            </a:lvl4pPr>
            <a:lvl5pPr marL="1463040" indent="-228600" algn="l" defTabSz="914400" rtl="0" eaLnBrk="1" latinLnBrk="0" hangingPunct="1">
              <a:spcBef>
                <a:spcPct val="20000"/>
              </a:spcBef>
              <a:buClr>
                <a:schemeClr val="accent1"/>
              </a:buClr>
              <a:buSzPct val="100000"/>
              <a:buFont typeface="Arial" pitchFamily="34" charset="0"/>
              <a:buChar char="•"/>
              <a:defRPr sz="1600" kern="1200">
                <a:solidFill>
                  <a:schemeClr val="tx2"/>
                </a:solidFill>
                <a:latin typeface="Calibri" pitchFamily="34" charset="0"/>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Font typeface="Arial" pitchFamily="34" charset="0"/>
              <a:buNone/>
            </a:pPr>
            <a:r>
              <a:rPr lang="en-GB" b="1" dirty="0">
                <a:cs typeface="Calibri" panose="020F0502020204030204" pitchFamily="34" charset="0"/>
              </a:rPr>
              <a:t>sbutterworth@rcseng.ac.uk</a:t>
            </a:r>
          </a:p>
        </p:txBody>
      </p:sp>
    </p:spTree>
    <p:extLst>
      <p:ext uri="{BB962C8B-B14F-4D97-AF65-F5344CB8AC3E}">
        <p14:creationId xmlns:p14="http://schemas.microsoft.com/office/powerpoint/2010/main" val="2595621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4633" y="2648608"/>
            <a:ext cx="7814733" cy="3708784"/>
          </a:xfrm>
        </p:spPr>
        <p:txBody>
          <a:bodyPr>
            <a:noAutofit/>
          </a:bodyPr>
          <a:lstStyle/>
          <a:p>
            <a:pPr>
              <a:spcBef>
                <a:spcPts val="1200"/>
              </a:spcBef>
            </a:pPr>
            <a:r>
              <a:rPr lang="en-GB" dirty="0">
                <a:effectLst/>
                <a:ea typeface="Calibri" panose="020F0502020204030204" pitchFamily="34" charset="0"/>
                <a:cs typeface="Calibri" panose="020F0502020204030204" pitchFamily="34" charset="0"/>
              </a:rPr>
              <a:t>A multitude of factors are thought to influence speech outcome in patients born with a cleft palate +/- lip. </a:t>
            </a:r>
            <a:endParaRPr lang="en-GB" sz="3200" dirty="0">
              <a:cs typeface="Calibri" panose="020F0502020204030204" pitchFamily="34" charset="0"/>
            </a:endParaRPr>
          </a:p>
          <a:p>
            <a:pPr lvl="1">
              <a:spcBef>
                <a:spcPts val="1200"/>
              </a:spcBef>
            </a:pPr>
            <a:r>
              <a:rPr lang="en-GB" sz="2000" dirty="0">
                <a:effectLst/>
                <a:ea typeface="Calibri" panose="020F0502020204030204" pitchFamily="34" charset="0"/>
                <a:cs typeface="Calibri" panose="020F0502020204030204" pitchFamily="34" charset="0"/>
              </a:rPr>
              <a:t>Interventional factors</a:t>
            </a:r>
          </a:p>
          <a:p>
            <a:pPr lvl="1">
              <a:spcBef>
                <a:spcPts val="1200"/>
              </a:spcBef>
            </a:pPr>
            <a:r>
              <a:rPr lang="en-GB" sz="2000" dirty="0">
                <a:effectLst/>
                <a:ea typeface="Calibri" panose="020F0502020204030204" pitchFamily="34" charset="0"/>
                <a:cs typeface="Calibri" panose="020F0502020204030204" pitchFamily="34" charset="0"/>
              </a:rPr>
              <a:t>Non-interventional factors </a:t>
            </a:r>
            <a:r>
              <a:rPr lang="en-GB" sz="2000" dirty="0">
                <a:ea typeface="Calibri" panose="020F0502020204030204" pitchFamily="34" charset="0"/>
                <a:cs typeface="Calibri" panose="020F0502020204030204" pitchFamily="34" charset="0"/>
              </a:rPr>
              <a:t>(</a:t>
            </a:r>
            <a:r>
              <a:rPr lang="en-GB" sz="2000" dirty="0">
                <a:effectLst/>
                <a:ea typeface="Calibri" panose="020F0502020204030204" pitchFamily="34" charset="0"/>
                <a:cs typeface="Calibri" panose="020F0502020204030204" pitchFamily="34" charset="0"/>
              </a:rPr>
              <a:t>patient characteristics</a:t>
            </a:r>
            <a:r>
              <a:rPr lang="en-GB" sz="2000" dirty="0">
                <a:ea typeface="Calibri" panose="020F0502020204030204" pitchFamily="34" charset="0"/>
                <a:cs typeface="Calibri" panose="020F0502020204030204" pitchFamily="34" charset="0"/>
              </a:rPr>
              <a:t>) </a:t>
            </a:r>
          </a:p>
          <a:p>
            <a:pPr>
              <a:spcBef>
                <a:spcPts val="1200"/>
              </a:spcBef>
            </a:pPr>
            <a:r>
              <a:rPr lang="en-GB" dirty="0">
                <a:cs typeface="Calibri" panose="020F0502020204030204" pitchFamily="34" charset="0"/>
              </a:rPr>
              <a:t>Understanding which non-interventional factors influence speech outcome has the potential to allow us to risk adjust outcome data</a:t>
            </a:r>
          </a:p>
        </p:txBody>
      </p:sp>
      <p:sp>
        <p:nvSpPr>
          <p:cNvPr id="2" name="Title 1"/>
          <p:cNvSpPr>
            <a:spLocks noGrp="1"/>
          </p:cNvSpPr>
          <p:nvPr>
            <p:ph type="title"/>
          </p:nvPr>
        </p:nvSpPr>
        <p:spPr/>
        <p:txBody>
          <a:bodyPr/>
          <a:lstStyle/>
          <a:p>
            <a:r>
              <a:rPr lang="en-GB" dirty="0"/>
              <a:t>Background</a:t>
            </a:r>
          </a:p>
        </p:txBody>
      </p:sp>
    </p:spTree>
    <p:extLst>
      <p:ext uri="{BB962C8B-B14F-4D97-AF65-F5344CB8AC3E}">
        <p14:creationId xmlns:p14="http://schemas.microsoft.com/office/powerpoint/2010/main" val="94992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800" dirty="0">
                <a:effectLst/>
                <a:ea typeface="Calibri" panose="020F0502020204030204" pitchFamily="34" charset="0"/>
                <a:cs typeface="Calibri" panose="020F0502020204030204" pitchFamily="34" charset="0"/>
              </a:rPr>
              <a:t>To investigate the relationship between patient </a:t>
            </a:r>
            <a:r>
              <a:rPr lang="en-US" sz="2800" dirty="0">
                <a:ea typeface="Calibri" panose="020F0502020204030204" pitchFamily="34" charset="0"/>
                <a:cs typeface="Calibri" panose="020F0502020204030204" pitchFamily="34" charset="0"/>
              </a:rPr>
              <a:t>characteristics</a:t>
            </a:r>
            <a:r>
              <a:rPr lang="en-US" sz="2800" dirty="0">
                <a:effectLst/>
                <a:ea typeface="Calibri" panose="020F0502020204030204" pitchFamily="34" charset="0"/>
                <a:cs typeface="Calibri" panose="020F0502020204030204" pitchFamily="34" charset="0"/>
              </a:rPr>
              <a:t> and speech outcome for children born with a cleft palate +/- lip at 5 years of age.</a:t>
            </a:r>
            <a:endParaRPr lang="en-GB" sz="3600" dirty="0">
              <a:cs typeface="Calibri" panose="020F0502020204030204" pitchFamily="34" charset="0"/>
            </a:endParaRPr>
          </a:p>
        </p:txBody>
      </p:sp>
      <p:sp>
        <p:nvSpPr>
          <p:cNvPr id="2" name="Title 1"/>
          <p:cNvSpPr>
            <a:spLocks noGrp="1"/>
          </p:cNvSpPr>
          <p:nvPr>
            <p:ph type="title"/>
          </p:nvPr>
        </p:nvSpPr>
        <p:spPr/>
        <p:txBody>
          <a:bodyPr/>
          <a:lstStyle/>
          <a:p>
            <a:r>
              <a:rPr lang="en-GB" dirty="0"/>
              <a:t>Study aim</a:t>
            </a:r>
          </a:p>
        </p:txBody>
      </p:sp>
    </p:spTree>
    <p:extLst>
      <p:ext uri="{BB962C8B-B14F-4D97-AF65-F5344CB8AC3E}">
        <p14:creationId xmlns:p14="http://schemas.microsoft.com/office/powerpoint/2010/main" val="1932703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2427890"/>
            <a:ext cx="7548398" cy="4010232"/>
          </a:xfrm>
        </p:spPr>
        <p:txBody>
          <a:bodyPr>
            <a:normAutofit fontScale="92500" lnSpcReduction="20000"/>
          </a:bodyPr>
          <a:lstStyle/>
          <a:p>
            <a:r>
              <a:rPr lang="en-GB" sz="2100" dirty="0">
                <a:ea typeface="Calibri" panose="020F0502020204030204" pitchFamily="34" charset="0"/>
                <a:cs typeface="Calibri" panose="020F0502020204030204" pitchFamily="34" charset="0"/>
              </a:rPr>
              <a:t>CRANE-consented children, born with cleft palate +/- lip between 2006 and 2014</a:t>
            </a:r>
            <a:endParaRPr lang="en-GB" sz="2100" dirty="0">
              <a:cs typeface="Calibri" panose="020F0502020204030204" pitchFamily="34" charset="0"/>
            </a:endParaRPr>
          </a:p>
          <a:p>
            <a:r>
              <a:rPr lang="en-GB" sz="2100" dirty="0">
                <a:cs typeface="Calibri" panose="020F0502020204030204" pitchFamily="34" charset="0"/>
              </a:rPr>
              <a:t>Cleft type - three groups based on recorded LAHSHAL classification - CPO, UCLP and BCLP </a:t>
            </a:r>
          </a:p>
          <a:p>
            <a:r>
              <a:rPr lang="en-GB" sz="2100" dirty="0">
                <a:cs typeface="Calibri" panose="020F0502020204030204" pitchFamily="34" charset="0"/>
              </a:rPr>
              <a:t>Extent of hard palate involvement recorded</a:t>
            </a:r>
          </a:p>
          <a:p>
            <a:r>
              <a:rPr lang="en-GB" sz="2100" dirty="0">
                <a:cs typeface="Calibri" panose="020F0502020204030204" pitchFamily="34" charset="0"/>
              </a:rPr>
              <a:t>Presence or absence of Robin Sequence recorded</a:t>
            </a:r>
          </a:p>
          <a:p>
            <a:r>
              <a:rPr lang="en-GB" sz="2100" dirty="0">
                <a:cs typeface="Calibri" panose="020F0502020204030204" pitchFamily="34" charset="0"/>
              </a:rPr>
              <a:t>Children included if all 16 CAPS-A speech parameters recorded at aged 5 </a:t>
            </a:r>
          </a:p>
          <a:p>
            <a:r>
              <a:rPr lang="en-GB" sz="2100" dirty="0">
                <a:cs typeface="Calibri" panose="020F0502020204030204" pitchFamily="34" charset="0"/>
              </a:rPr>
              <a:t>CAPS-A scores were used to assess achievement of the 3 UK National Cleft Lip and Palate Speech Audit Outcome Standards</a:t>
            </a:r>
          </a:p>
          <a:p>
            <a:r>
              <a:rPr lang="en-GB" sz="2000" dirty="0">
                <a:cs typeface="Calibri" panose="020F0502020204030204" pitchFamily="34" charset="0"/>
              </a:rPr>
              <a:t>Pearson Chi squared tests to assess variations in proportions across non-ordered groups</a:t>
            </a:r>
          </a:p>
          <a:p>
            <a:r>
              <a:rPr lang="en-GB" sz="2000" dirty="0">
                <a:cs typeface="Calibri" panose="020F0502020204030204" pitchFamily="34" charset="0"/>
              </a:rPr>
              <a:t>Logistic regression analysis was used to determine the odds of meeting each cleft speech standard according to sex, cleft type, extent of hard palate involvement and Robin Sequence </a:t>
            </a:r>
            <a:endParaRPr lang="en-GB" dirty="0">
              <a:cs typeface="Calibri" panose="020F0502020204030204" pitchFamily="34" charset="0"/>
            </a:endParaRPr>
          </a:p>
        </p:txBody>
      </p:sp>
      <p:sp>
        <p:nvSpPr>
          <p:cNvPr id="2" name="Title 1"/>
          <p:cNvSpPr>
            <a:spLocks noGrp="1"/>
          </p:cNvSpPr>
          <p:nvPr>
            <p:ph type="title"/>
          </p:nvPr>
        </p:nvSpPr>
        <p:spPr/>
        <p:txBody>
          <a:bodyPr/>
          <a:lstStyle/>
          <a:p>
            <a:r>
              <a:rPr lang="en-GB" dirty="0"/>
              <a:t>Methods</a:t>
            </a:r>
          </a:p>
        </p:txBody>
      </p:sp>
    </p:spTree>
    <p:extLst>
      <p:ext uri="{BB962C8B-B14F-4D97-AF65-F5344CB8AC3E}">
        <p14:creationId xmlns:p14="http://schemas.microsoft.com/office/powerpoint/2010/main" val="4210872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3C7C5FF-FC82-4DF8-A6AE-7B402E7E16AC}"/>
              </a:ext>
            </a:extLst>
          </p:cNvPr>
          <p:cNvGraphicFramePr>
            <a:graphicFrameLocks noGrp="1"/>
          </p:cNvGraphicFramePr>
          <p:nvPr>
            <p:ph idx="1"/>
            <p:extLst>
              <p:ext uri="{D42A27DB-BD31-4B8C-83A1-F6EECF244321}">
                <p14:modId xmlns:p14="http://schemas.microsoft.com/office/powerpoint/2010/main" val="432075718"/>
              </p:ext>
            </p:extLst>
          </p:nvPr>
        </p:nvGraphicFramePr>
        <p:xfrm>
          <a:off x="696685" y="2122714"/>
          <a:ext cx="7805057" cy="4332899"/>
        </p:xfrm>
        <a:graphic>
          <a:graphicData uri="http://schemas.openxmlformats.org/drawingml/2006/table">
            <a:tbl>
              <a:tblPr firstRow="1" firstCol="1" bandRow="1">
                <a:tableStyleId>{5C22544A-7EE6-4342-B048-85BDC9FD1C3A}</a:tableStyleId>
              </a:tblPr>
              <a:tblGrid>
                <a:gridCol w="943651">
                  <a:extLst>
                    <a:ext uri="{9D8B030D-6E8A-4147-A177-3AD203B41FA5}">
                      <a16:colId xmlns:a16="http://schemas.microsoft.com/office/drawing/2014/main" val="2989348930"/>
                    </a:ext>
                  </a:extLst>
                </a:gridCol>
                <a:gridCol w="4116012">
                  <a:extLst>
                    <a:ext uri="{9D8B030D-6E8A-4147-A177-3AD203B41FA5}">
                      <a16:colId xmlns:a16="http://schemas.microsoft.com/office/drawing/2014/main" val="1803444151"/>
                    </a:ext>
                  </a:extLst>
                </a:gridCol>
                <a:gridCol w="2745394">
                  <a:extLst>
                    <a:ext uri="{9D8B030D-6E8A-4147-A177-3AD203B41FA5}">
                      <a16:colId xmlns:a16="http://schemas.microsoft.com/office/drawing/2014/main" val="3330720161"/>
                    </a:ext>
                  </a:extLst>
                </a:gridCol>
              </a:tblGrid>
              <a:tr h="1159681">
                <a:tc>
                  <a:txBody>
                    <a:bodyPr/>
                    <a:lstStyle/>
                    <a:p>
                      <a:r>
                        <a:rPr lang="en-GB" sz="1600" dirty="0">
                          <a:effectLst/>
                          <a:latin typeface="Calibri" panose="020F0502020204030204" pitchFamily="34" charset="0"/>
                          <a:cs typeface="Calibri" panose="020F0502020204030204" pitchFamily="34" charset="0"/>
                        </a:rPr>
                        <a:t>Speech Outcome Standard </a:t>
                      </a:r>
                      <a:endParaRPr lang="en-GB" sz="1600"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r>
                        <a:rPr lang="en-GB" sz="1600">
                          <a:effectLst/>
                          <a:latin typeface="Calibri" panose="020F0502020204030204" pitchFamily="34" charset="0"/>
                          <a:cs typeface="Calibri" panose="020F0502020204030204" pitchFamily="34" charset="0"/>
                        </a:rPr>
                        <a:t>Definition of requirement to reach Speech Outcome Standard </a:t>
                      </a:r>
                      <a:endParaRPr lang="en-GB" sz="160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r>
                        <a:rPr lang="en-GB" sz="1600">
                          <a:effectLst/>
                          <a:latin typeface="Calibri" panose="020F0502020204030204" pitchFamily="34" charset="0"/>
                          <a:cs typeface="Calibri" panose="020F0502020204030204" pitchFamily="34" charset="0"/>
                        </a:rPr>
                        <a:t>Interpretation of Speech Outcome Standard </a:t>
                      </a:r>
                      <a:endParaRPr lang="en-GB" sz="160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extLst>
                  <a:ext uri="{0D108BD9-81ED-4DB2-BD59-A6C34878D82A}">
                    <a16:rowId xmlns:a16="http://schemas.microsoft.com/office/drawing/2014/main" val="1128618740"/>
                  </a:ext>
                </a:extLst>
              </a:tr>
              <a:tr h="1057739">
                <a:tc>
                  <a:txBody>
                    <a:bodyPr/>
                    <a:lstStyle/>
                    <a:p>
                      <a:r>
                        <a:rPr lang="en-GB" sz="1600">
                          <a:effectLst/>
                          <a:latin typeface="Calibri" panose="020F0502020204030204" pitchFamily="34" charset="0"/>
                          <a:cs typeface="Calibri" panose="020F0502020204030204" pitchFamily="34" charset="0"/>
                        </a:rPr>
                        <a:t>1</a:t>
                      </a:r>
                      <a:endParaRPr lang="en-GB" sz="160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r>
                        <a:rPr lang="en-GB" sz="1600" dirty="0">
                          <a:effectLst/>
                          <a:latin typeface="Calibri" panose="020F0502020204030204" pitchFamily="34" charset="0"/>
                          <a:cs typeface="Calibri" panose="020F0502020204030204" pitchFamily="34" charset="0"/>
                        </a:rPr>
                        <a:t>Green (dark and light) colour code outcome profile on all 16 speech parameters in CAPS-A by 5 years of age </a:t>
                      </a:r>
                      <a:endParaRPr lang="en-GB" sz="1600"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r>
                        <a:rPr lang="en-GB" sz="1600">
                          <a:effectLst/>
                          <a:latin typeface="Calibri" panose="020F0502020204030204" pitchFamily="34" charset="0"/>
                          <a:cs typeface="Calibri" panose="020F0502020204030204" pitchFamily="34" charset="0"/>
                        </a:rPr>
                        <a:t>Standard 1 is regarded as the benchmark standard for normal speech outcome in a child with a cleft palate</a:t>
                      </a:r>
                      <a:endParaRPr lang="en-GB" sz="160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extLst>
                  <a:ext uri="{0D108BD9-81ED-4DB2-BD59-A6C34878D82A}">
                    <a16:rowId xmlns:a16="http://schemas.microsoft.com/office/drawing/2014/main" val="3462747499"/>
                  </a:ext>
                </a:extLst>
              </a:tr>
              <a:tr h="1322174">
                <a:tc>
                  <a:txBody>
                    <a:bodyPr/>
                    <a:lstStyle/>
                    <a:p>
                      <a:r>
                        <a:rPr lang="en-GB" sz="1600">
                          <a:effectLst/>
                          <a:latin typeface="Calibri" panose="020F0502020204030204" pitchFamily="34" charset="0"/>
                          <a:cs typeface="Calibri" panose="020F0502020204030204" pitchFamily="34" charset="0"/>
                        </a:rPr>
                        <a:t>2a</a:t>
                      </a:r>
                      <a:endParaRPr lang="en-GB" sz="160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r>
                        <a:rPr lang="en-GB" sz="1600">
                          <a:effectLst/>
                          <a:latin typeface="Calibri" panose="020F0502020204030204" pitchFamily="34" charset="0"/>
                          <a:cs typeface="Calibri" panose="020F0502020204030204" pitchFamily="34" charset="0"/>
                        </a:rPr>
                        <a:t>Green (dark and light) colour code outcome profile on resonance, nasal airflow and passive CSC categories of CAPS-A and no revisional speech surgery or fistula surgery by 5 years of age </a:t>
                      </a:r>
                      <a:endParaRPr lang="en-GB" sz="160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r>
                        <a:rPr lang="en-GB" sz="1600">
                          <a:effectLst/>
                          <a:latin typeface="Calibri" panose="020F0502020204030204" pitchFamily="34" charset="0"/>
                          <a:cs typeface="Calibri" panose="020F0502020204030204" pitchFamily="34" charset="0"/>
                        </a:rPr>
                        <a:t>Standard 2a relates to the anatomical structure of the velum and is therefore linked to the outcome following palate surgery </a:t>
                      </a:r>
                      <a:endParaRPr lang="en-GB" sz="160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extLst>
                  <a:ext uri="{0D108BD9-81ED-4DB2-BD59-A6C34878D82A}">
                    <a16:rowId xmlns:a16="http://schemas.microsoft.com/office/drawing/2014/main" val="1921642125"/>
                  </a:ext>
                </a:extLst>
              </a:tr>
              <a:tr h="793305">
                <a:tc>
                  <a:txBody>
                    <a:bodyPr/>
                    <a:lstStyle/>
                    <a:p>
                      <a:r>
                        <a:rPr lang="en-GB" sz="1600">
                          <a:effectLst/>
                          <a:latin typeface="Calibri" panose="020F0502020204030204" pitchFamily="34" charset="0"/>
                          <a:cs typeface="Calibri" panose="020F0502020204030204" pitchFamily="34" charset="0"/>
                        </a:rPr>
                        <a:t>3</a:t>
                      </a:r>
                      <a:endParaRPr lang="en-GB" sz="160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r>
                        <a:rPr lang="en-GB" sz="1600">
                          <a:effectLst/>
                          <a:latin typeface="Calibri" panose="020F0502020204030204" pitchFamily="34" charset="0"/>
                          <a:cs typeface="Calibri" panose="020F0502020204030204" pitchFamily="34" charset="0"/>
                        </a:rPr>
                        <a:t>Green (dark and light) colour code outcome profile on Anterior, Posterior and Non-oral CSCs categories of CAPS-A by 5 years of age </a:t>
                      </a:r>
                      <a:endParaRPr lang="en-GB" sz="160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tc>
                  <a:txBody>
                    <a:bodyPr/>
                    <a:lstStyle/>
                    <a:p>
                      <a:r>
                        <a:rPr lang="en-GB" sz="1600" dirty="0">
                          <a:effectLst/>
                          <a:latin typeface="Calibri" panose="020F0502020204030204" pitchFamily="34" charset="0"/>
                          <a:cs typeface="Calibri" panose="020F0502020204030204" pitchFamily="34" charset="0"/>
                        </a:rPr>
                        <a:t>Standard 3 relates to distinctive articulation errors associated with a cleft palate </a:t>
                      </a:r>
                      <a:endParaRPr lang="en-GB" sz="1600" dirty="0">
                        <a:effectLst/>
                        <a:latin typeface="Calibri" panose="020F0502020204030204" pitchFamily="34" charset="0"/>
                        <a:ea typeface="MS Mincho" panose="02020609040205080304" pitchFamily="49" charset="-128"/>
                        <a:cs typeface="Calibri" panose="020F0502020204030204" pitchFamily="34" charset="0"/>
                      </a:endParaRPr>
                    </a:p>
                  </a:txBody>
                  <a:tcPr marL="68580" marR="68580" marT="0" marB="0"/>
                </a:tc>
                <a:extLst>
                  <a:ext uri="{0D108BD9-81ED-4DB2-BD59-A6C34878D82A}">
                    <a16:rowId xmlns:a16="http://schemas.microsoft.com/office/drawing/2014/main" val="3553718345"/>
                  </a:ext>
                </a:extLst>
              </a:tr>
            </a:tbl>
          </a:graphicData>
        </a:graphic>
      </p:graphicFrame>
      <p:sp>
        <p:nvSpPr>
          <p:cNvPr id="3" name="Title 2">
            <a:extLst>
              <a:ext uri="{FF2B5EF4-FFF2-40B4-BE49-F238E27FC236}">
                <a16:creationId xmlns:a16="http://schemas.microsoft.com/office/drawing/2014/main" id="{B01EEEBF-37B2-43E0-AC6A-285CDE008D19}"/>
              </a:ext>
            </a:extLst>
          </p:cNvPr>
          <p:cNvSpPr>
            <a:spLocks noGrp="1"/>
          </p:cNvSpPr>
          <p:nvPr>
            <p:ph type="title"/>
          </p:nvPr>
        </p:nvSpPr>
        <p:spPr/>
        <p:txBody>
          <a:bodyPr/>
          <a:lstStyle/>
          <a:p>
            <a:r>
              <a:rPr lang="en-US" dirty="0"/>
              <a:t>Speech Standards</a:t>
            </a:r>
            <a:endParaRPr lang="en-GB" dirty="0"/>
          </a:p>
        </p:txBody>
      </p:sp>
    </p:spTree>
    <p:extLst>
      <p:ext uri="{BB962C8B-B14F-4D97-AF65-F5344CB8AC3E}">
        <p14:creationId xmlns:p14="http://schemas.microsoft.com/office/powerpoint/2010/main" val="3852866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7F28B0-150D-46EC-992C-30C801E199E0}"/>
              </a:ext>
            </a:extLst>
          </p:cNvPr>
          <p:cNvSpPr>
            <a:spLocks noGrp="1"/>
          </p:cNvSpPr>
          <p:nvPr>
            <p:ph type="title"/>
          </p:nvPr>
        </p:nvSpPr>
        <p:spPr/>
        <p:txBody>
          <a:bodyPr/>
          <a:lstStyle/>
          <a:p>
            <a:r>
              <a:rPr lang="en-US" dirty="0"/>
              <a:t>Exclusions</a:t>
            </a:r>
            <a:endParaRPr lang="en-GB" dirty="0"/>
          </a:p>
        </p:txBody>
      </p:sp>
      <p:grpSp>
        <p:nvGrpSpPr>
          <p:cNvPr id="4" name="Group 3">
            <a:extLst>
              <a:ext uri="{FF2B5EF4-FFF2-40B4-BE49-F238E27FC236}">
                <a16:creationId xmlns:a16="http://schemas.microsoft.com/office/drawing/2014/main" id="{62FA3152-6688-43D5-A92E-16A4CEB5F57F}"/>
              </a:ext>
            </a:extLst>
          </p:cNvPr>
          <p:cNvGrpSpPr/>
          <p:nvPr/>
        </p:nvGrpSpPr>
        <p:grpSpPr>
          <a:xfrm>
            <a:off x="1184717" y="2275115"/>
            <a:ext cx="6968683" cy="3958054"/>
            <a:chOff x="1718117" y="906180"/>
            <a:chExt cx="5979953" cy="3761130"/>
          </a:xfrm>
        </p:grpSpPr>
        <p:grpSp>
          <p:nvGrpSpPr>
            <p:cNvPr id="5" name="Group 4">
              <a:extLst>
                <a:ext uri="{FF2B5EF4-FFF2-40B4-BE49-F238E27FC236}">
                  <a16:creationId xmlns:a16="http://schemas.microsoft.com/office/drawing/2014/main" id="{8878F708-F43C-483A-91CC-460ECD2650F3}"/>
                </a:ext>
              </a:extLst>
            </p:cNvPr>
            <p:cNvGrpSpPr/>
            <p:nvPr/>
          </p:nvGrpSpPr>
          <p:grpSpPr>
            <a:xfrm>
              <a:off x="1718117" y="906180"/>
              <a:ext cx="5979953" cy="3761130"/>
              <a:chOff x="1332223" y="922958"/>
              <a:chExt cx="5979953" cy="3761130"/>
            </a:xfrm>
          </p:grpSpPr>
          <p:sp>
            <p:nvSpPr>
              <p:cNvPr id="8" name="TextBox 7">
                <a:extLst>
                  <a:ext uri="{FF2B5EF4-FFF2-40B4-BE49-F238E27FC236}">
                    <a16:creationId xmlns:a16="http://schemas.microsoft.com/office/drawing/2014/main" id="{58E0A273-56C3-49BF-8622-5D09F38BD1DF}"/>
                  </a:ext>
                </a:extLst>
              </p:cNvPr>
              <p:cNvSpPr txBox="1"/>
              <p:nvPr/>
            </p:nvSpPr>
            <p:spPr>
              <a:xfrm>
                <a:off x="1332229" y="922958"/>
                <a:ext cx="1796283" cy="584928"/>
              </a:xfrm>
              <a:prstGeom prst="rect">
                <a:avLst/>
              </a:prstGeom>
              <a:noFill/>
              <a:ln>
                <a:solidFill>
                  <a:srgbClr val="9D6B85"/>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i="0" u="none" strike="noStrike" kern="0" cap="none" spc="0" normalizeH="0" baseline="0" noProof="0" dirty="0">
                    <a:ln>
                      <a:noFill/>
                    </a:ln>
                    <a:effectLst/>
                    <a:uLnTx/>
                    <a:uFillTx/>
                    <a:latin typeface="Calibri" panose="020F0502020204030204" pitchFamily="34" charset="0"/>
                    <a:cs typeface="Calibri" panose="020F0502020204030204" pitchFamily="34" charset="0"/>
                  </a:rPr>
                  <a:t>Total = 3</a:t>
                </a:r>
                <a:r>
                  <a:rPr kumimoji="0" lang="en-GB" i="0" u="none" strike="noStrike" kern="0" cap="none" spc="0" normalizeH="0" baseline="0" noProof="0" dirty="0">
                    <a:ln>
                      <a:noFill/>
                    </a:ln>
                    <a:effectLst/>
                    <a:uLnTx/>
                    <a:uFillTx/>
                    <a:latin typeface="Calibri" panose="020F0502020204030204" pitchFamily="34" charset="0"/>
                    <a:cs typeface="Calibri" panose="020F0502020204030204" pitchFamily="34" charset="0"/>
                  </a:rPr>
                  <a:t>710</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600" i="0" u="none" strike="noStrike" kern="0" cap="none" spc="0" normalizeH="0" baseline="0" noProof="0" dirty="0">
                  <a:ln>
                    <a:noFill/>
                  </a:ln>
                  <a:effectLst/>
                  <a:uLnTx/>
                  <a:uFillTx/>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8F828254-3C68-436F-8C47-BE4BFEF6B8B2}"/>
                  </a:ext>
                </a:extLst>
              </p:cNvPr>
              <p:cNvSpPr txBox="1"/>
              <p:nvPr/>
            </p:nvSpPr>
            <p:spPr>
              <a:xfrm>
                <a:off x="4258794" y="1012324"/>
                <a:ext cx="3053382" cy="1820587"/>
              </a:xfrm>
              <a:prstGeom prst="rect">
                <a:avLst/>
              </a:prstGeom>
              <a:noFill/>
              <a:ln>
                <a:solidFill>
                  <a:srgbClr val="9D6B85"/>
                </a:solidFill>
              </a:ln>
            </p:spPr>
            <p:txBody>
              <a:bodyPr wrap="square" rtlCol="0">
                <a:spAutoFit/>
              </a:bodyPr>
              <a:lstStyle/>
              <a:p>
                <a:r>
                  <a:rPr kumimoji="0" lang="en-GB" sz="1200" b="1"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Exclude:</a:t>
                </a:r>
              </a:p>
              <a:p>
                <a:pPr marL="171450" indent="-171450">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208 excluded due to syndromic diagnosis </a:t>
                </a:r>
                <a:endParaRPr lang="en-GB" sz="1200" dirty="0">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9 patients excluded as sex not recorded</a:t>
                </a:r>
              </a:p>
              <a:p>
                <a:pPr marL="171450" indent="-171450">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22 patients excluded as LAHSHAL code for cleft type classification was missing </a:t>
                </a:r>
                <a:endParaRPr lang="en-GB" sz="1200" dirty="0">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26 patients excluded as submucous cleft palate</a:t>
                </a:r>
              </a:p>
              <a:p>
                <a:pPr marL="171450" indent="-171450">
                  <a:buFont typeface="Arial" panose="020B0604020202020204" pitchFamily="34" charset="0"/>
                  <a:buChar char="•"/>
                </a:pPr>
                <a:r>
                  <a:rPr lang="en-GB" sz="1200" dirty="0">
                    <a:latin typeface="Calibri" panose="020F0502020204030204" pitchFamily="34" charset="0"/>
                    <a:ea typeface="Calibri" panose="020F0502020204030204" pitchFamily="34" charset="0"/>
                    <a:cs typeface="Calibri" panose="020F0502020204030204" pitchFamily="34" charset="0"/>
                  </a:rPr>
                  <a:t>Those with a s</a:t>
                </a:r>
                <a:r>
                  <a:rPr lang="en-GB" sz="1200" dirty="0">
                    <a:effectLst/>
                    <a:latin typeface="Calibri" panose="020F0502020204030204" pitchFamily="34" charset="0"/>
                    <a:ea typeface="Calibri" panose="020F0502020204030204" pitchFamily="34" charset="0"/>
                    <a:cs typeface="Calibri" panose="020F0502020204030204" pitchFamily="34" charset="0"/>
                  </a:rPr>
                  <a:t>peech assessment before age 5 (n=69), after age 6 (n=113) or missing an assessment date (n=64) were also excluded</a:t>
                </a:r>
              </a:p>
              <a:p>
                <a:pPr marL="0" marR="0" lvl="0" indent="0" defTabSz="914400" eaLnBrk="1" fontAlgn="auto" latinLnBrk="0" hangingPunct="1">
                  <a:lnSpc>
                    <a:spcPct val="100000"/>
                  </a:lnSpc>
                  <a:spcBef>
                    <a:spcPts val="0"/>
                  </a:spcBef>
                  <a:spcAft>
                    <a:spcPts val="0"/>
                  </a:spcAft>
                  <a:buClrTx/>
                  <a:buSzTx/>
                  <a:buFontTx/>
                  <a:buNone/>
                  <a:tabLst>
                    <a:tab pos="263525" algn="l"/>
                  </a:tabLst>
                  <a:defRPr/>
                </a:pPr>
                <a:endParaRPr kumimoji="0" lang="en-GB" sz="1050" b="1"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cxnSp>
            <p:nvCxnSpPr>
              <p:cNvPr id="10" name="Straight Arrow Connector 9">
                <a:extLst>
                  <a:ext uri="{FF2B5EF4-FFF2-40B4-BE49-F238E27FC236}">
                    <a16:creationId xmlns:a16="http://schemas.microsoft.com/office/drawing/2014/main" id="{AFF706A4-79B7-4443-8F8A-10AA592BCDA1}"/>
                  </a:ext>
                </a:extLst>
              </p:cNvPr>
              <p:cNvCxnSpPr>
                <a:cxnSpLocks/>
                <a:stCxn id="8" idx="2"/>
                <a:endCxn id="13" idx="0"/>
              </p:cNvCxnSpPr>
              <p:nvPr/>
            </p:nvCxnSpPr>
            <p:spPr>
              <a:xfrm flipH="1">
                <a:off x="2230365" y="1507886"/>
                <a:ext cx="6" cy="1353118"/>
              </a:xfrm>
              <a:prstGeom prst="straightConnector1">
                <a:avLst/>
              </a:prstGeom>
              <a:noFill/>
              <a:ln w="12700" cap="flat" cmpd="sng" algn="ctr">
                <a:solidFill>
                  <a:srgbClr val="9D6B85"/>
                </a:solidFill>
                <a:prstDash val="solid"/>
                <a:miter lim="800000"/>
                <a:tailEnd type="triangle"/>
              </a:ln>
              <a:effectLst/>
            </p:spPr>
          </p:cxnSp>
          <p:cxnSp>
            <p:nvCxnSpPr>
              <p:cNvPr id="11" name="Straight Arrow Connector 10">
                <a:extLst>
                  <a:ext uri="{FF2B5EF4-FFF2-40B4-BE49-F238E27FC236}">
                    <a16:creationId xmlns:a16="http://schemas.microsoft.com/office/drawing/2014/main" id="{C9DC30D2-3E8F-44E4-9264-0F71AAE1781C}"/>
                  </a:ext>
                </a:extLst>
              </p:cNvPr>
              <p:cNvCxnSpPr>
                <a:cxnSpLocks/>
              </p:cNvCxnSpPr>
              <p:nvPr/>
            </p:nvCxnSpPr>
            <p:spPr>
              <a:xfrm>
                <a:off x="2230371" y="1786855"/>
                <a:ext cx="2028422" cy="0"/>
              </a:xfrm>
              <a:prstGeom prst="straightConnector1">
                <a:avLst/>
              </a:prstGeom>
              <a:noFill/>
              <a:ln w="12700" cap="flat" cmpd="sng" algn="ctr">
                <a:solidFill>
                  <a:srgbClr val="9D6B85"/>
                </a:solidFill>
                <a:prstDash val="solid"/>
                <a:miter lim="800000"/>
                <a:tailEnd type="triangle"/>
              </a:ln>
              <a:effectLst/>
            </p:spPr>
          </p:cxnSp>
          <p:sp>
            <p:nvSpPr>
              <p:cNvPr id="12" name="TextBox 11">
                <a:extLst>
                  <a:ext uri="{FF2B5EF4-FFF2-40B4-BE49-F238E27FC236}">
                    <a16:creationId xmlns:a16="http://schemas.microsoft.com/office/drawing/2014/main" id="{BFCEDB85-C318-41DF-B38C-A67D85A0DF9D}"/>
                  </a:ext>
                </a:extLst>
              </p:cNvPr>
              <p:cNvSpPr txBox="1"/>
              <p:nvPr/>
            </p:nvSpPr>
            <p:spPr>
              <a:xfrm>
                <a:off x="1332229" y="4069914"/>
                <a:ext cx="1796279" cy="614174"/>
              </a:xfrm>
              <a:prstGeom prst="rect">
                <a:avLst/>
              </a:prstGeom>
              <a:solidFill>
                <a:schemeClr val="accent1">
                  <a:lumMod val="60000"/>
                  <a:lumOff val="40000"/>
                  <a:alpha val="80000"/>
                </a:schemeClr>
              </a:solidFill>
              <a:ln>
                <a:solidFill>
                  <a:srgbClr val="9D6B85"/>
                </a:solidFill>
              </a:ln>
            </p:spPr>
            <p:txBody>
              <a:bodyPr wrap="square" rtlCol="0">
                <a:spAutoFit/>
              </a:bodyPr>
              <a:lstStyle/>
              <a:p>
                <a:pPr lvl="0" defTabSz="914400">
                  <a:defRPr/>
                </a:pPr>
                <a:r>
                  <a:rPr lang="en-US" kern="0" dirty="0">
                    <a:latin typeface="Calibri" panose="020F0502020204030204" pitchFamily="34" charset="0"/>
                    <a:cs typeface="Calibri" panose="020F0502020204030204" pitchFamily="34" charset="0"/>
                  </a:rPr>
                  <a:t>C</a:t>
                </a:r>
                <a:r>
                  <a:rPr lang="en-GB" kern="0" dirty="0">
                    <a:latin typeface="Calibri" panose="020F0502020204030204" pitchFamily="34" charset="0"/>
                    <a:cs typeface="Calibri" panose="020F0502020204030204" pitchFamily="34" charset="0"/>
                  </a:rPr>
                  <a:t>PO</a:t>
                </a:r>
                <a:r>
                  <a:rPr kumimoji="0" lang="en-GB" i="0" u="none" strike="noStrike" kern="0" cap="none" spc="0" normalizeH="0" baseline="0" noProof="0" dirty="0">
                    <a:ln>
                      <a:noFill/>
                    </a:ln>
                    <a:effectLst/>
                    <a:uLnTx/>
                    <a:uFillTx/>
                    <a:latin typeface="Calibri" panose="020F0502020204030204" pitchFamily="34" charset="0"/>
                    <a:cs typeface="Calibri" panose="020F0502020204030204" pitchFamily="34" charset="0"/>
                  </a:rPr>
                  <a:t> </a:t>
                </a:r>
                <a:r>
                  <a:rPr lang="en-GB" kern="0" dirty="0">
                    <a:latin typeface="Calibri" panose="020F0502020204030204" pitchFamily="34" charset="0"/>
                    <a:cs typeface="Calibri" panose="020F0502020204030204" pitchFamily="34" charset="0"/>
                  </a:rPr>
                  <a:t>=1642</a:t>
                </a:r>
                <a:endParaRPr kumimoji="0" lang="en-GB" i="0" u="none" strike="noStrike" kern="0" cap="none" spc="0" normalizeH="0" baseline="0" noProof="0" dirty="0">
                  <a:ln>
                    <a:noFill/>
                  </a:ln>
                  <a:effectLst/>
                  <a:uLnTx/>
                  <a:uFillTx/>
                  <a:latin typeface="Calibri" panose="020F0502020204030204" pitchFamily="34" charset="0"/>
                  <a:cs typeface="Calibri" panose="020F050202020403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b="1" i="0" u="none" strike="noStrike" kern="0" cap="none" spc="0" normalizeH="0" baseline="0" noProof="0" dirty="0">
                  <a:ln>
                    <a:noFill/>
                  </a:ln>
                  <a:effectLst/>
                  <a:uLnTx/>
                  <a:uFillTx/>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C11EB86B-C2F7-4A94-942F-845C17EA2BE9}"/>
                  </a:ext>
                </a:extLst>
              </p:cNvPr>
              <p:cNvSpPr txBox="1"/>
              <p:nvPr/>
            </p:nvSpPr>
            <p:spPr>
              <a:xfrm>
                <a:off x="1332223" y="2861003"/>
                <a:ext cx="1796283" cy="672667"/>
              </a:xfrm>
              <a:prstGeom prst="rect">
                <a:avLst/>
              </a:prstGeom>
              <a:noFill/>
              <a:ln>
                <a:solidFill>
                  <a:srgbClr val="9D6B85"/>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u="none" strike="noStrike" kern="0" cap="none" spc="0" normalizeH="0" baseline="0" noProof="0" dirty="0">
                    <a:ln>
                      <a:noFill/>
                    </a:ln>
                    <a:effectLst/>
                    <a:uLnTx/>
                    <a:uFillTx/>
                    <a:latin typeface="Calibri" panose="020F0502020204030204" pitchFamily="34" charset="0"/>
                    <a:cs typeface="Calibri" panose="020F0502020204030204" pitchFamily="34" charset="0"/>
                  </a:rPr>
                  <a:t>N = </a:t>
                </a:r>
                <a:r>
                  <a:rPr lang="en-GB" sz="2000" b="1" kern="0" noProof="0" dirty="0">
                    <a:latin typeface="Calibri" panose="020F0502020204030204" pitchFamily="34" charset="0"/>
                    <a:cs typeface="Calibri" panose="020F0502020204030204" pitchFamily="34" charset="0"/>
                  </a:rPr>
                  <a:t>3199</a:t>
                </a:r>
                <a:endParaRPr kumimoji="0" lang="en-GB" sz="2000" b="1" u="none" strike="noStrike" kern="0" cap="none" spc="0" normalizeH="0" baseline="0" dirty="0">
                  <a:ln>
                    <a:noFill/>
                  </a:ln>
                  <a:effectLst/>
                  <a:uLnTx/>
                  <a:uFillTx/>
                  <a:latin typeface="Calibri" panose="020F0502020204030204" pitchFamily="34" charset="0"/>
                  <a:cs typeface="Calibri" panose="020F050202020403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effectLst/>
                    <a:uLnTx/>
                    <a:uFillTx/>
                    <a:latin typeface="Calibri" panose="020F0502020204030204" pitchFamily="34" charset="0"/>
                    <a:cs typeface="Calibri" panose="020F0502020204030204" pitchFamily="34" charset="0"/>
                  </a:rPr>
                  <a:t>1754 M : 1445 F</a:t>
                </a:r>
              </a:p>
            </p:txBody>
          </p:sp>
        </p:grpSp>
        <p:sp>
          <p:nvSpPr>
            <p:cNvPr id="6" name="TextBox 5">
              <a:extLst>
                <a:ext uri="{FF2B5EF4-FFF2-40B4-BE49-F238E27FC236}">
                  <a16:creationId xmlns:a16="http://schemas.microsoft.com/office/drawing/2014/main" id="{DE15A46F-34E6-4BEB-911E-6071226005E7}"/>
                </a:ext>
              </a:extLst>
            </p:cNvPr>
            <p:cNvSpPr txBox="1"/>
            <p:nvPr/>
          </p:nvSpPr>
          <p:spPr>
            <a:xfrm>
              <a:off x="3746547" y="4053135"/>
              <a:ext cx="1796279" cy="614174"/>
            </a:xfrm>
            <a:prstGeom prst="rect">
              <a:avLst/>
            </a:prstGeom>
            <a:solidFill>
              <a:schemeClr val="accent1">
                <a:lumMod val="60000"/>
                <a:lumOff val="40000"/>
                <a:alpha val="80000"/>
              </a:schemeClr>
            </a:solidFill>
            <a:ln>
              <a:solidFill>
                <a:srgbClr val="9D6B85"/>
              </a:solidFill>
            </a:ln>
          </p:spPr>
          <p:txBody>
            <a:bodyPr wrap="square" rtlCol="0">
              <a:spAutoFit/>
            </a:bodyPr>
            <a:lstStyle/>
            <a:p>
              <a:pPr>
                <a:tabLst>
                  <a:tab pos="265113" algn="l"/>
                </a:tabLst>
              </a:pPr>
              <a:r>
                <a:rPr lang="en-US" sz="1800" dirty="0">
                  <a:latin typeface="Calibri" panose="020F0502020204030204" pitchFamily="34" charset="0"/>
                  <a:cs typeface="Calibri" panose="020F0502020204030204" pitchFamily="34" charset="0"/>
                </a:rPr>
                <a:t>UCLP = 1092</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b="1" i="0" u="none" strike="noStrike" kern="0" cap="none" spc="0" normalizeH="0" baseline="0" noProof="0" dirty="0">
                <a:ln>
                  <a:noFill/>
                </a:ln>
                <a:effectLst/>
                <a:uLnTx/>
                <a:uFillTx/>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D658C6D1-5458-4BE9-A064-66A023DAA47C}"/>
                </a:ext>
              </a:extLst>
            </p:cNvPr>
            <p:cNvSpPr txBox="1"/>
            <p:nvPr/>
          </p:nvSpPr>
          <p:spPr>
            <a:xfrm>
              <a:off x="5774971" y="4053135"/>
              <a:ext cx="1796279" cy="614174"/>
            </a:xfrm>
            <a:prstGeom prst="rect">
              <a:avLst/>
            </a:prstGeom>
            <a:solidFill>
              <a:schemeClr val="accent1">
                <a:lumMod val="60000"/>
                <a:lumOff val="40000"/>
                <a:alpha val="80000"/>
              </a:schemeClr>
            </a:solidFill>
            <a:ln>
              <a:solidFill>
                <a:srgbClr val="9D6B85"/>
              </a:solidFill>
            </a:ln>
          </p:spPr>
          <p:txBody>
            <a:bodyPr wrap="square" rtlCol="0">
              <a:spAutoFit/>
            </a:bodyPr>
            <a:lstStyle/>
            <a:p>
              <a:pPr>
                <a:tabLst>
                  <a:tab pos="265113" algn="l"/>
                </a:tabLst>
              </a:pPr>
              <a:r>
                <a:rPr lang="en-US" sz="1800" dirty="0">
                  <a:latin typeface="Calibri" panose="020F0502020204030204" pitchFamily="34" charset="0"/>
                  <a:cs typeface="Calibri" panose="020F0502020204030204" pitchFamily="34" charset="0"/>
                </a:rPr>
                <a:t>BCLP = 465</a:t>
              </a:r>
              <a:endParaRPr lang="en-GB" sz="1800" dirty="0">
                <a:latin typeface="Calibri" panose="020F0502020204030204" pitchFamily="34" charset="0"/>
                <a:cs typeface="Calibri" panose="020F050202020403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b="1" i="0" u="none" strike="noStrike" kern="0" cap="none" spc="0" normalizeH="0" baseline="0" noProof="0" dirty="0">
                <a:ln>
                  <a:noFill/>
                </a:ln>
                <a:effectLst/>
                <a:uLnTx/>
                <a:uFillTx/>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427678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5A1CA2-22D9-4187-B982-90C82403CE89}"/>
              </a:ext>
            </a:extLst>
          </p:cNvPr>
          <p:cNvSpPr>
            <a:spLocks noGrp="1"/>
          </p:cNvSpPr>
          <p:nvPr>
            <p:ph type="title"/>
          </p:nvPr>
        </p:nvSpPr>
        <p:spPr/>
        <p:txBody>
          <a:bodyPr/>
          <a:lstStyle/>
          <a:p>
            <a:r>
              <a:rPr lang="en-US" dirty="0"/>
              <a:t>Speech outcome by sex</a:t>
            </a:r>
            <a:endParaRPr lang="en-GB" dirty="0"/>
          </a:p>
        </p:txBody>
      </p:sp>
      <p:graphicFrame>
        <p:nvGraphicFramePr>
          <p:cNvPr id="6" name="Table 3">
            <a:extLst>
              <a:ext uri="{FF2B5EF4-FFF2-40B4-BE49-F238E27FC236}">
                <a16:creationId xmlns:a16="http://schemas.microsoft.com/office/drawing/2014/main" id="{FC53E70E-403C-4B62-B8CD-53A28548E903}"/>
              </a:ext>
            </a:extLst>
          </p:cNvPr>
          <p:cNvGraphicFramePr>
            <a:graphicFrameLocks noGrp="1"/>
          </p:cNvGraphicFramePr>
          <p:nvPr>
            <p:extLst>
              <p:ext uri="{D42A27DB-BD31-4B8C-83A1-F6EECF244321}">
                <p14:modId xmlns:p14="http://schemas.microsoft.com/office/powerpoint/2010/main" val="311474530"/>
              </p:ext>
            </p:extLst>
          </p:nvPr>
        </p:nvGraphicFramePr>
        <p:xfrm>
          <a:off x="1329267" y="2675467"/>
          <a:ext cx="6225420" cy="3610660"/>
        </p:xfrm>
        <a:graphic>
          <a:graphicData uri="http://schemas.openxmlformats.org/drawingml/2006/table">
            <a:tbl>
              <a:tblPr firstRow="1" bandRow="1">
                <a:tableStyleId>{5C22544A-7EE6-4342-B048-85BDC9FD1C3A}</a:tableStyleId>
              </a:tblPr>
              <a:tblGrid>
                <a:gridCol w="1245084">
                  <a:extLst>
                    <a:ext uri="{9D8B030D-6E8A-4147-A177-3AD203B41FA5}">
                      <a16:colId xmlns:a16="http://schemas.microsoft.com/office/drawing/2014/main" val="3952976315"/>
                    </a:ext>
                  </a:extLst>
                </a:gridCol>
                <a:gridCol w="1245084">
                  <a:extLst>
                    <a:ext uri="{9D8B030D-6E8A-4147-A177-3AD203B41FA5}">
                      <a16:colId xmlns:a16="http://schemas.microsoft.com/office/drawing/2014/main" val="2561100406"/>
                    </a:ext>
                  </a:extLst>
                </a:gridCol>
                <a:gridCol w="1245084">
                  <a:extLst>
                    <a:ext uri="{9D8B030D-6E8A-4147-A177-3AD203B41FA5}">
                      <a16:colId xmlns:a16="http://schemas.microsoft.com/office/drawing/2014/main" val="3070486686"/>
                    </a:ext>
                  </a:extLst>
                </a:gridCol>
                <a:gridCol w="1245084">
                  <a:extLst>
                    <a:ext uri="{9D8B030D-6E8A-4147-A177-3AD203B41FA5}">
                      <a16:colId xmlns:a16="http://schemas.microsoft.com/office/drawing/2014/main" val="3685618289"/>
                    </a:ext>
                  </a:extLst>
                </a:gridCol>
                <a:gridCol w="1245084">
                  <a:extLst>
                    <a:ext uri="{9D8B030D-6E8A-4147-A177-3AD203B41FA5}">
                      <a16:colId xmlns:a16="http://schemas.microsoft.com/office/drawing/2014/main" val="909675323"/>
                    </a:ext>
                  </a:extLst>
                </a:gridCol>
              </a:tblGrid>
              <a:tr h="576730">
                <a:tc>
                  <a:txBody>
                    <a:bodyPr/>
                    <a:lstStyle/>
                    <a:p>
                      <a:endParaRPr lang="en-GB"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Female</a:t>
                      </a:r>
                      <a:endParaRPr lang="en-GB"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Male</a:t>
                      </a:r>
                      <a:endParaRPr lang="en-GB"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P value</a:t>
                      </a:r>
                      <a:endParaRPr lang="en-GB"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OR (95%CI)</a:t>
                      </a:r>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4291101"/>
                  </a:ext>
                </a:extLst>
              </a:tr>
              <a:tr h="1059765">
                <a:tc>
                  <a:txBody>
                    <a:bodyPr/>
                    <a:lstStyle/>
                    <a:p>
                      <a:r>
                        <a:rPr lang="en-US" b="1" dirty="0">
                          <a:latin typeface="Calibri" panose="020F0502020204030204" pitchFamily="34" charset="0"/>
                          <a:cs typeface="Calibri" panose="020F0502020204030204" pitchFamily="34" charset="0"/>
                        </a:rPr>
                        <a:t>Speech standard 1</a:t>
                      </a:r>
                      <a:endParaRPr lang="en-GB" b="1"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66.5%</a:t>
                      </a:r>
                      <a:endParaRPr lang="en-GB"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54.8%</a:t>
                      </a:r>
                      <a:endParaRPr lang="en-GB" dirty="0">
                        <a:latin typeface="Calibri" panose="020F0502020204030204" pitchFamily="34" charset="0"/>
                        <a:cs typeface="Calibri" panose="020F0502020204030204" pitchFamily="34" charset="0"/>
                      </a:endParaRPr>
                    </a:p>
                  </a:txBody>
                  <a:tcPr/>
                </a:tc>
                <a:tc>
                  <a:txBody>
                    <a:bodyPr/>
                    <a:lstStyle/>
                    <a:p>
                      <a:r>
                        <a:rPr lang="en-US" b="1" dirty="0">
                          <a:latin typeface="Calibri" panose="020F0502020204030204" pitchFamily="34" charset="0"/>
                          <a:cs typeface="Calibri" panose="020F0502020204030204" pitchFamily="34" charset="0"/>
                        </a:rPr>
                        <a:t>&lt;0.001</a:t>
                      </a:r>
                      <a:endParaRPr lang="en-GB" b="1"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pitchFamily="34" charset="0"/>
                          <a:cs typeface="Calibri" panose="020F0502020204030204" pitchFamily="34" charset="0"/>
                        </a:rPr>
                        <a:t>0.767 </a:t>
                      </a:r>
                      <a:r>
                        <a:rPr lang="en-GB" sz="1800" dirty="0">
                          <a:effectLst/>
                          <a:latin typeface="Calibri" panose="020F0502020204030204" pitchFamily="34" charset="0"/>
                          <a:cs typeface="Calibri" panose="020F0502020204030204" pitchFamily="34" charset="0"/>
                        </a:rPr>
                        <a:t>(0.657 to 0.896)</a:t>
                      </a:r>
                      <a:endParaRPr lang="en-GB" sz="2000" dirty="0">
                        <a:effectLst/>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36349241"/>
                  </a:ext>
                </a:extLst>
              </a:tr>
              <a:tr h="833804">
                <a:tc>
                  <a:txBody>
                    <a:bodyPr/>
                    <a:lstStyle/>
                    <a:p>
                      <a:r>
                        <a:rPr lang="en-US" b="1" dirty="0">
                          <a:latin typeface="Calibri" panose="020F0502020204030204" pitchFamily="34" charset="0"/>
                          <a:cs typeface="Calibri" panose="020F0502020204030204" pitchFamily="34" charset="0"/>
                        </a:rPr>
                        <a:t>Speech standard 2a</a:t>
                      </a:r>
                      <a:endParaRPr lang="en-GB" b="1"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71.2%</a:t>
                      </a:r>
                      <a:endParaRPr lang="en-GB"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70.6%</a:t>
                      </a:r>
                      <a:endParaRPr lang="en-GB" dirty="0">
                        <a:latin typeface="Calibri" panose="020F0502020204030204" pitchFamily="34" charset="0"/>
                        <a:cs typeface="Calibri" panose="020F0502020204030204" pitchFamily="34" charset="0"/>
                      </a:endParaRPr>
                    </a:p>
                  </a:txBody>
                  <a:tcPr/>
                </a:tc>
                <a:tc>
                  <a:txBody>
                    <a:bodyPr/>
                    <a:lstStyle/>
                    <a:p>
                      <a:r>
                        <a:rPr lang="en-US" b="1" dirty="0">
                          <a:latin typeface="Calibri" panose="020F0502020204030204" pitchFamily="34" charset="0"/>
                          <a:cs typeface="Calibri" panose="020F0502020204030204" pitchFamily="34" charset="0"/>
                        </a:rPr>
                        <a:t>0.697</a:t>
                      </a:r>
                      <a:endParaRPr lang="en-GB" b="1"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pitchFamily="34" charset="0"/>
                          <a:cs typeface="Calibri" panose="020F0502020204030204" pitchFamily="34" charset="0"/>
                        </a:rPr>
                        <a:t>1.074 </a:t>
                      </a:r>
                      <a:r>
                        <a:rPr lang="en-GB" sz="1800" dirty="0">
                          <a:effectLst/>
                          <a:latin typeface="Calibri" panose="020F0502020204030204" pitchFamily="34" charset="0"/>
                          <a:cs typeface="Calibri" panose="020F0502020204030204" pitchFamily="34" charset="0"/>
                        </a:rPr>
                        <a:t>(0.915 to 1.262)</a:t>
                      </a:r>
                      <a:endParaRPr lang="en-GB" sz="2000" dirty="0">
                        <a:effectLst/>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80676601"/>
                  </a:ext>
                </a:extLst>
              </a:tr>
              <a:tr h="1059765">
                <a:tc>
                  <a:txBody>
                    <a:bodyPr/>
                    <a:lstStyle/>
                    <a:p>
                      <a:r>
                        <a:rPr lang="en-US" b="1" dirty="0">
                          <a:latin typeface="Calibri" panose="020F0502020204030204" pitchFamily="34" charset="0"/>
                          <a:cs typeface="Calibri" panose="020F0502020204030204" pitchFamily="34" charset="0"/>
                        </a:rPr>
                        <a:t>Speech standard 3</a:t>
                      </a:r>
                      <a:endParaRPr lang="en-GB" b="1"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74.2%</a:t>
                      </a:r>
                      <a:endParaRPr lang="en-GB"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62.5%</a:t>
                      </a:r>
                      <a:endParaRPr lang="en-GB" dirty="0">
                        <a:latin typeface="Calibri" panose="020F0502020204030204" pitchFamily="34" charset="0"/>
                        <a:cs typeface="Calibri" panose="020F0502020204030204" pitchFamily="34" charset="0"/>
                      </a:endParaRPr>
                    </a:p>
                  </a:txBody>
                  <a:tcPr/>
                </a:tc>
                <a:tc>
                  <a:txBody>
                    <a:bodyPr/>
                    <a:lstStyle/>
                    <a:p>
                      <a:r>
                        <a:rPr lang="en-US" b="1" dirty="0">
                          <a:latin typeface="Calibri" panose="020F0502020204030204" pitchFamily="34" charset="0"/>
                          <a:cs typeface="Calibri" panose="020F0502020204030204" pitchFamily="34" charset="0"/>
                        </a:rPr>
                        <a:t>&lt;0.001</a:t>
                      </a:r>
                      <a:endParaRPr lang="en-GB" b="1"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pitchFamily="34" charset="0"/>
                          <a:cs typeface="Calibri" panose="020F0502020204030204" pitchFamily="34" charset="0"/>
                        </a:rPr>
                        <a:t>0.766 </a:t>
                      </a:r>
                      <a:r>
                        <a:rPr lang="en-GB" sz="1800" dirty="0">
                          <a:effectLst/>
                          <a:latin typeface="Calibri" panose="020F0502020204030204" pitchFamily="34" charset="0"/>
                          <a:cs typeface="Calibri" panose="020F0502020204030204" pitchFamily="34" charset="0"/>
                        </a:rPr>
                        <a:t>(0.650 to 0.904)</a:t>
                      </a:r>
                      <a:endParaRPr lang="en-GB" sz="2000" dirty="0">
                        <a:effectLst/>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50431100"/>
                  </a:ext>
                </a:extLst>
              </a:tr>
            </a:tbl>
          </a:graphicData>
        </a:graphic>
      </p:graphicFrame>
    </p:spTree>
    <p:extLst>
      <p:ext uri="{BB962C8B-B14F-4D97-AF65-F5344CB8AC3E}">
        <p14:creationId xmlns:p14="http://schemas.microsoft.com/office/powerpoint/2010/main" val="3960474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483D63E-487F-4FE0-8CB0-E77416863655}"/>
              </a:ext>
            </a:extLst>
          </p:cNvPr>
          <p:cNvSpPr>
            <a:spLocks noGrp="1"/>
          </p:cNvSpPr>
          <p:nvPr>
            <p:ph type="title"/>
          </p:nvPr>
        </p:nvSpPr>
        <p:spPr/>
        <p:txBody>
          <a:bodyPr/>
          <a:lstStyle/>
          <a:p>
            <a:r>
              <a:rPr lang="en-US" dirty="0"/>
              <a:t>Cleft Type</a:t>
            </a:r>
            <a:endParaRPr lang="en-GB" dirty="0"/>
          </a:p>
        </p:txBody>
      </p:sp>
      <p:graphicFrame>
        <p:nvGraphicFramePr>
          <p:cNvPr id="4" name="Table 6">
            <a:extLst>
              <a:ext uri="{FF2B5EF4-FFF2-40B4-BE49-F238E27FC236}">
                <a16:creationId xmlns:a16="http://schemas.microsoft.com/office/drawing/2014/main" id="{C95FD0AC-2EEA-4064-AEA7-45075CF5F46F}"/>
              </a:ext>
            </a:extLst>
          </p:cNvPr>
          <p:cNvGraphicFramePr>
            <a:graphicFrameLocks noGrp="1"/>
          </p:cNvGraphicFramePr>
          <p:nvPr>
            <p:extLst>
              <p:ext uri="{D42A27DB-BD31-4B8C-83A1-F6EECF244321}">
                <p14:modId xmlns:p14="http://schemas.microsoft.com/office/powerpoint/2010/main" val="946304755"/>
              </p:ext>
            </p:extLst>
          </p:nvPr>
        </p:nvGraphicFramePr>
        <p:xfrm>
          <a:off x="261255" y="2797920"/>
          <a:ext cx="3265715" cy="2724329"/>
        </p:xfrm>
        <a:graphic>
          <a:graphicData uri="http://schemas.openxmlformats.org/drawingml/2006/table">
            <a:tbl>
              <a:tblPr firstRow="1" bandRow="1">
                <a:tableStyleId>{5C22544A-7EE6-4342-B048-85BDC9FD1C3A}</a:tableStyleId>
              </a:tblPr>
              <a:tblGrid>
                <a:gridCol w="914765">
                  <a:extLst>
                    <a:ext uri="{9D8B030D-6E8A-4147-A177-3AD203B41FA5}">
                      <a16:colId xmlns:a16="http://schemas.microsoft.com/office/drawing/2014/main" val="1415988785"/>
                    </a:ext>
                  </a:extLst>
                </a:gridCol>
                <a:gridCol w="835221">
                  <a:extLst>
                    <a:ext uri="{9D8B030D-6E8A-4147-A177-3AD203B41FA5}">
                      <a16:colId xmlns:a16="http://schemas.microsoft.com/office/drawing/2014/main" val="2031754630"/>
                    </a:ext>
                  </a:extLst>
                </a:gridCol>
                <a:gridCol w="1515729">
                  <a:extLst>
                    <a:ext uri="{9D8B030D-6E8A-4147-A177-3AD203B41FA5}">
                      <a16:colId xmlns:a16="http://schemas.microsoft.com/office/drawing/2014/main" val="3720866513"/>
                    </a:ext>
                  </a:extLst>
                </a:gridCol>
              </a:tblGrid>
              <a:tr h="655087">
                <a:tc>
                  <a:txBody>
                    <a:bodyPr/>
                    <a:lstStyle/>
                    <a:p>
                      <a:endParaRPr lang="en-GB"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S1</a:t>
                      </a:r>
                      <a:endParaRPr lang="en-GB"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pitchFamily="34" charset="0"/>
                          <a:cs typeface="Calibri" panose="020F0502020204030204" pitchFamily="34" charset="0"/>
                        </a:rPr>
                        <a:t>OR (95% CI)</a:t>
                      </a:r>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6304997"/>
                  </a:ext>
                </a:extLst>
              </a:tr>
              <a:tr h="379534">
                <a:tc>
                  <a:txBody>
                    <a:bodyPr/>
                    <a:lstStyle/>
                    <a:p>
                      <a:r>
                        <a:rPr lang="en-US" dirty="0">
                          <a:latin typeface="Calibri" panose="020F0502020204030204" pitchFamily="34" charset="0"/>
                          <a:cs typeface="Calibri" panose="020F0502020204030204" pitchFamily="34" charset="0"/>
                        </a:rPr>
                        <a:t>CP</a:t>
                      </a:r>
                      <a:endParaRPr lang="en-GB"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71.6%</a:t>
                      </a:r>
                      <a:endParaRPr lang="en-GB"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Ref</a:t>
                      </a:r>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241172127"/>
                  </a:ext>
                </a:extLst>
              </a:tr>
              <a:tr h="655087">
                <a:tc>
                  <a:txBody>
                    <a:bodyPr/>
                    <a:lstStyle/>
                    <a:p>
                      <a:r>
                        <a:rPr lang="en-US" dirty="0">
                          <a:latin typeface="Calibri" panose="020F0502020204030204" pitchFamily="34" charset="0"/>
                          <a:cs typeface="Calibri" panose="020F0502020204030204" pitchFamily="34" charset="0"/>
                        </a:rPr>
                        <a:t>UCLP</a:t>
                      </a:r>
                      <a:endParaRPr lang="en-GB"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53.6%</a:t>
                      </a:r>
                      <a:endParaRPr lang="en-GB" dirty="0">
                        <a:latin typeface="Calibri" panose="020F0502020204030204" pitchFamily="34" charset="0"/>
                        <a:cs typeface="Calibri" panose="020F0502020204030204" pitchFamily="34" charset="0"/>
                      </a:endParaRPr>
                    </a:p>
                  </a:txBody>
                  <a:tcPr/>
                </a:tc>
                <a:tc>
                  <a:txBody>
                    <a:bodyPr/>
                    <a:lstStyle/>
                    <a:p>
                      <a:r>
                        <a:rPr lang="en-US" b="1" dirty="0">
                          <a:latin typeface="Calibri" panose="020F0502020204030204" pitchFamily="34" charset="0"/>
                          <a:cs typeface="Calibri" panose="020F0502020204030204" pitchFamily="34" charset="0"/>
                        </a:rPr>
                        <a:t>0.694</a:t>
                      </a:r>
                      <a:r>
                        <a:rPr lang="en-US" dirty="0">
                          <a:latin typeface="Calibri" panose="020F0502020204030204" pitchFamily="34" charset="0"/>
                          <a:cs typeface="Calibri" panose="020F0502020204030204" pitchFamily="34" charset="0"/>
                        </a:rPr>
                        <a:t> (0.561 – 0.858)</a:t>
                      </a:r>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86227934"/>
                  </a:ext>
                </a:extLst>
              </a:tr>
              <a:tr h="655087">
                <a:tc>
                  <a:txBody>
                    <a:bodyPr/>
                    <a:lstStyle/>
                    <a:p>
                      <a:r>
                        <a:rPr lang="en-US" dirty="0">
                          <a:latin typeface="Calibri" panose="020F0502020204030204" pitchFamily="34" charset="0"/>
                          <a:cs typeface="Calibri" panose="020F0502020204030204" pitchFamily="34" charset="0"/>
                        </a:rPr>
                        <a:t>BCLP</a:t>
                      </a:r>
                      <a:endParaRPr lang="en-GB"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34.6%</a:t>
                      </a:r>
                      <a:endParaRPr lang="en-GB" dirty="0">
                        <a:latin typeface="Calibri" panose="020F0502020204030204" pitchFamily="34" charset="0"/>
                        <a:cs typeface="Calibri" panose="020F0502020204030204" pitchFamily="34" charset="0"/>
                      </a:endParaRPr>
                    </a:p>
                  </a:txBody>
                  <a:tcPr/>
                </a:tc>
                <a:tc>
                  <a:txBody>
                    <a:bodyPr/>
                    <a:lstStyle/>
                    <a:p>
                      <a:r>
                        <a:rPr lang="en-US" b="1" dirty="0">
                          <a:latin typeface="Calibri" panose="020F0502020204030204" pitchFamily="34" charset="0"/>
                          <a:cs typeface="Calibri" panose="020F0502020204030204" pitchFamily="34" charset="0"/>
                        </a:rPr>
                        <a:t>0.334</a:t>
                      </a:r>
                      <a:r>
                        <a:rPr lang="en-US" dirty="0">
                          <a:latin typeface="Calibri" panose="020F0502020204030204" pitchFamily="34" charset="0"/>
                          <a:cs typeface="Calibri" panose="020F0502020204030204" pitchFamily="34" charset="0"/>
                        </a:rPr>
                        <a:t> (0.256 – 0.435)</a:t>
                      </a:r>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67627494"/>
                  </a:ext>
                </a:extLst>
              </a:tr>
              <a:tr h="379534">
                <a:tc>
                  <a:txBody>
                    <a:bodyPr/>
                    <a:lstStyle/>
                    <a:p>
                      <a:r>
                        <a:rPr lang="en-US" dirty="0">
                          <a:latin typeface="Calibri" panose="020F0502020204030204" pitchFamily="34" charset="0"/>
                          <a:cs typeface="Calibri" panose="020F0502020204030204" pitchFamily="34" charset="0"/>
                        </a:rPr>
                        <a:t>P value</a:t>
                      </a:r>
                      <a:endParaRPr lang="en-GB" dirty="0">
                        <a:latin typeface="Calibri" panose="020F0502020204030204" pitchFamily="34" charset="0"/>
                        <a:cs typeface="Calibri" panose="020F0502020204030204" pitchFamily="34" charset="0"/>
                      </a:endParaRPr>
                    </a:p>
                  </a:txBody>
                  <a:tcPr/>
                </a:tc>
                <a:tc>
                  <a:txBody>
                    <a:bodyPr/>
                    <a:lstStyle/>
                    <a:p>
                      <a:r>
                        <a:rPr lang="en-US" b="1" dirty="0">
                          <a:latin typeface="Calibri" panose="020F0502020204030204" pitchFamily="34" charset="0"/>
                          <a:cs typeface="Calibri" panose="020F0502020204030204" pitchFamily="34" charset="0"/>
                        </a:rPr>
                        <a:t>&lt;0.001</a:t>
                      </a:r>
                      <a:endParaRPr lang="en-GB" b="1" dirty="0">
                        <a:latin typeface="Calibri" panose="020F0502020204030204" pitchFamily="34" charset="0"/>
                        <a:cs typeface="Calibri" panose="020F0502020204030204" pitchFamily="34" charset="0"/>
                      </a:endParaRPr>
                    </a:p>
                  </a:txBody>
                  <a:tcPr/>
                </a:tc>
                <a:tc>
                  <a:txBody>
                    <a:bodyPr/>
                    <a:lstStyle/>
                    <a:p>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125210275"/>
                  </a:ext>
                </a:extLst>
              </a:tr>
            </a:tbl>
          </a:graphicData>
        </a:graphic>
      </p:graphicFrame>
      <p:graphicFrame>
        <p:nvGraphicFramePr>
          <p:cNvPr id="5" name="Table 6">
            <a:extLst>
              <a:ext uri="{FF2B5EF4-FFF2-40B4-BE49-F238E27FC236}">
                <a16:creationId xmlns:a16="http://schemas.microsoft.com/office/drawing/2014/main" id="{79B24F26-9AE8-491C-AFEA-37BEEE08F1ED}"/>
              </a:ext>
            </a:extLst>
          </p:cNvPr>
          <p:cNvGraphicFramePr>
            <a:graphicFrameLocks noGrp="1"/>
          </p:cNvGraphicFramePr>
          <p:nvPr>
            <p:extLst>
              <p:ext uri="{D42A27DB-BD31-4B8C-83A1-F6EECF244321}">
                <p14:modId xmlns:p14="http://schemas.microsoft.com/office/powerpoint/2010/main" val="3028230328"/>
              </p:ext>
            </p:extLst>
          </p:nvPr>
        </p:nvGraphicFramePr>
        <p:xfrm>
          <a:off x="3696066" y="2813453"/>
          <a:ext cx="2399934" cy="2708920"/>
        </p:xfrm>
        <a:graphic>
          <a:graphicData uri="http://schemas.openxmlformats.org/drawingml/2006/table">
            <a:tbl>
              <a:tblPr firstRow="1" bandRow="1">
                <a:tableStyleId>{5C22544A-7EE6-4342-B048-85BDC9FD1C3A}</a:tableStyleId>
              </a:tblPr>
              <a:tblGrid>
                <a:gridCol w="883298">
                  <a:extLst>
                    <a:ext uri="{9D8B030D-6E8A-4147-A177-3AD203B41FA5}">
                      <a16:colId xmlns:a16="http://schemas.microsoft.com/office/drawing/2014/main" val="2031754630"/>
                    </a:ext>
                  </a:extLst>
                </a:gridCol>
                <a:gridCol w="1516636">
                  <a:extLst>
                    <a:ext uri="{9D8B030D-6E8A-4147-A177-3AD203B41FA5}">
                      <a16:colId xmlns:a16="http://schemas.microsoft.com/office/drawing/2014/main" val="3720866513"/>
                    </a:ext>
                  </a:extLst>
                </a:gridCol>
              </a:tblGrid>
              <a:tr h="639956">
                <a:tc>
                  <a:txBody>
                    <a:bodyPr/>
                    <a:lstStyle/>
                    <a:p>
                      <a:r>
                        <a:rPr lang="en-US" dirty="0">
                          <a:latin typeface="Calibri" panose="020F0502020204030204" pitchFamily="34" charset="0"/>
                          <a:cs typeface="Calibri" panose="020F0502020204030204" pitchFamily="34" charset="0"/>
                        </a:rPr>
                        <a:t>S2</a:t>
                      </a:r>
                      <a:endParaRPr lang="en-GB"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pitchFamily="34" charset="0"/>
                          <a:cs typeface="Calibri" panose="020F0502020204030204" pitchFamily="34" charset="0"/>
                        </a:rPr>
                        <a:t>OR (95% CI)</a:t>
                      </a:r>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6304997"/>
                  </a:ext>
                </a:extLst>
              </a:tr>
              <a:tr h="379460">
                <a:tc>
                  <a:txBody>
                    <a:bodyPr/>
                    <a:lstStyle/>
                    <a:p>
                      <a:r>
                        <a:rPr lang="en-US" dirty="0">
                          <a:latin typeface="Calibri" panose="020F0502020204030204" pitchFamily="34" charset="0"/>
                          <a:cs typeface="Calibri" panose="020F0502020204030204" pitchFamily="34" charset="0"/>
                        </a:rPr>
                        <a:t>74.7%</a:t>
                      </a:r>
                      <a:endParaRPr lang="en-GB"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Ref</a:t>
                      </a:r>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241172127"/>
                  </a:ext>
                </a:extLst>
              </a:tr>
              <a:tr h="654960">
                <a:tc>
                  <a:txBody>
                    <a:bodyPr/>
                    <a:lstStyle/>
                    <a:p>
                      <a:r>
                        <a:rPr lang="en-US" dirty="0">
                          <a:latin typeface="Calibri" panose="020F0502020204030204" pitchFamily="34" charset="0"/>
                          <a:cs typeface="Calibri" panose="020F0502020204030204" pitchFamily="34" charset="0"/>
                        </a:rPr>
                        <a:t>68.3%</a:t>
                      </a:r>
                      <a:endParaRPr lang="en-GB" dirty="0">
                        <a:latin typeface="Calibri" panose="020F0502020204030204" pitchFamily="34" charset="0"/>
                        <a:cs typeface="Calibri" panose="020F0502020204030204" pitchFamily="34" charset="0"/>
                      </a:endParaRPr>
                    </a:p>
                  </a:txBody>
                  <a:tcPr/>
                </a:tc>
                <a:tc>
                  <a:txBody>
                    <a:bodyPr/>
                    <a:lstStyle/>
                    <a:p>
                      <a:r>
                        <a:rPr lang="en-US" b="1" dirty="0">
                          <a:latin typeface="Calibri" panose="020F0502020204030204" pitchFamily="34" charset="0"/>
                          <a:cs typeface="Calibri" panose="020F0502020204030204" pitchFamily="34" charset="0"/>
                        </a:rPr>
                        <a:t>1.015</a:t>
                      </a:r>
                      <a:r>
                        <a:rPr lang="en-US" dirty="0">
                          <a:latin typeface="Calibri" panose="020F0502020204030204" pitchFamily="34" charset="0"/>
                          <a:cs typeface="Calibri" panose="020F0502020204030204" pitchFamily="34" charset="0"/>
                        </a:rPr>
                        <a:t> (0.811 – 1.271)</a:t>
                      </a:r>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86227934"/>
                  </a:ext>
                </a:extLst>
              </a:tr>
              <a:tr h="654960">
                <a:tc>
                  <a:txBody>
                    <a:bodyPr/>
                    <a:lstStyle/>
                    <a:p>
                      <a:r>
                        <a:rPr lang="en-US" dirty="0">
                          <a:latin typeface="Calibri" panose="020F0502020204030204" pitchFamily="34" charset="0"/>
                          <a:cs typeface="Calibri" panose="020F0502020204030204" pitchFamily="34" charset="0"/>
                        </a:rPr>
                        <a:t>63.2%</a:t>
                      </a:r>
                      <a:endParaRPr lang="en-GB" dirty="0">
                        <a:latin typeface="Calibri" panose="020F0502020204030204" pitchFamily="34" charset="0"/>
                        <a:cs typeface="Calibri" panose="020F0502020204030204" pitchFamily="34" charset="0"/>
                      </a:endParaRPr>
                    </a:p>
                  </a:txBody>
                  <a:tcPr/>
                </a:tc>
                <a:tc>
                  <a:txBody>
                    <a:bodyPr/>
                    <a:lstStyle/>
                    <a:p>
                      <a:r>
                        <a:rPr lang="en-US" b="1" dirty="0">
                          <a:latin typeface="Calibri" panose="020F0502020204030204" pitchFamily="34" charset="0"/>
                          <a:cs typeface="Calibri" panose="020F0502020204030204" pitchFamily="34" charset="0"/>
                        </a:rPr>
                        <a:t>0.831</a:t>
                      </a:r>
                      <a:r>
                        <a:rPr lang="en-US" dirty="0">
                          <a:latin typeface="Calibri" panose="020F0502020204030204" pitchFamily="34" charset="0"/>
                          <a:cs typeface="Calibri" panose="020F0502020204030204" pitchFamily="34" charset="0"/>
                        </a:rPr>
                        <a:t> (0.634 – 1.089)</a:t>
                      </a:r>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67627494"/>
                  </a:ext>
                </a:extLst>
              </a:tr>
              <a:tr h="379460">
                <a:tc>
                  <a:txBody>
                    <a:bodyPr/>
                    <a:lstStyle/>
                    <a:p>
                      <a:r>
                        <a:rPr lang="en-US" b="1" dirty="0">
                          <a:latin typeface="Calibri" panose="020F0502020204030204" pitchFamily="34" charset="0"/>
                          <a:cs typeface="Calibri" panose="020F0502020204030204" pitchFamily="34" charset="0"/>
                        </a:rPr>
                        <a:t>&lt;0.001</a:t>
                      </a:r>
                      <a:endParaRPr lang="en-GB" b="1" dirty="0">
                        <a:latin typeface="Calibri" panose="020F0502020204030204" pitchFamily="34" charset="0"/>
                        <a:cs typeface="Calibri" panose="020F0502020204030204" pitchFamily="34" charset="0"/>
                      </a:endParaRPr>
                    </a:p>
                  </a:txBody>
                  <a:tcPr/>
                </a:tc>
                <a:tc>
                  <a:txBody>
                    <a:bodyPr/>
                    <a:lstStyle/>
                    <a:p>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125210275"/>
                  </a:ext>
                </a:extLst>
              </a:tr>
            </a:tbl>
          </a:graphicData>
        </a:graphic>
      </p:graphicFrame>
      <p:graphicFrame>
        <p:nvGraphicFramePr>
          <p:cNvPr id="6" name="Table 6">
            <a:extLst>
              <a:ext uri="{FF2B5EF4-FFF2-40B4-BE49-F238E27FC236}">
                <a16:creationId xmlns:a16="http://schemas.microsoft.com/office/drawing/2014/main" id="{E2554D97-2EEA-42A7-A893-59A38EC8ACEA}"/>
              </a:ext>
            </a:extLst>
          </p:cNvPr>
          <p:cNvGraphicFramePr>
            <a:graphicFrameLocks noGrp="1"/>
          </p:cNvGraphicFramePr>
          <p:nvPr>
            <p:extLst>
              <p:ext uri="{D42A27DB-BD31-4B8C-83A1-F6EECF244321}">
                <p14:modId xmlns:p14="http://schemas.microsoft.com/office/powerpoint/2010/main" val="3785184287"/>
              </p:ext>
            </p:extLst>
          </p:nvPr>
        </p:nvGraphicFramePr>
        <p:xfrm>
          <a:off x="6265096" y="2813453"/>
          <a:ext cx="2644865" cy="2724329"/>
        </p:xfrm>
        <a:graphic>
          <a:graphicData uri="http://schemas.openxmlformats.org/drawingml/2006/table">
            <a:tbl>
              <a:tblPr firstRow="1" bandRow="1">
                <a:tableStyleId>{5C22544A-7EE6-4342-B048-85BDC9FD1C3A}</a:tableStyleId>
              </a:tblPr>
              <a:tblGrid>
                <a:gridCol w="835221">
                  <a:extLst>
                    <a:ext uri="{9D8B030D-6E8A-4147-A177-3AD203B41FA5}">
                      <a16:colId xmlns:a16="http://schemas.microsoft.com/office/drawing/2014/main" val="2031754630"/>
                    </a:ext>
                  </a:extLst>
                </a:gridCol>
                <a:gridCol w="1809644">
                  <a:extLst>
                    <a:ext uri="{9D8B030D-6E8A-4147-A177-3AD203B41FA5}">
                      <a16:colId xmlns:a16="http://schemas.microsoft.com/office/drawing/2014/main" val="3720866513"/>
                    </a:ext>
                  </a:extLst>
                </a:gridCol>
              </a:tblGrid>
              <a:tr h="655087">
                <a:tc>
                  <a:txBody>
                    <a:bodyPr/>
                    <a:lstStyle/>
                    <a:p>
                      <a:r>
                        <a:rPr lang="en-US" dirty="0">
                          <a:latin typeface="Calibri" panose="020F0502020204030204" pitchFamily="34" charset="0"/>
                          <a:cs typeface="Calibri" panose="020F0502020204030204" pitchFamily="34" charset="0"/>
                        </a:rPr>
                        <a:t>S3</a:t>
                      </a:r>
                      <a:endParaRPr lang="en-GB"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pitchFamily="34" charset="0"/>
                          <a:cs typeface="Calibri" panose="020F0502020204030204" pitchFamily="34" charset="0"/>
                        </a:rPr>
                        <a:t>OR (95% CI)</a:t>
                      </a:r>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6304997"/>
                  </a:ext>
                </a:extLst>
              </a:tr>
              <a:tr h="379534">
                <a:tc>
                  <a:txBody>
                    <a:bodyPr/>
                    <a:lstStyle/>
                    <a:p>
                      <a:r>
                        <a:rPr lang="en-US" dirty="0">
                          <a:latin typeface="Calibri" panose="020F0502020204030204" pitchFamily="34" charset="0"/>
                          <a:cs typeface="Calibri" panose="020F0502020204030204" pitchFamily="34" charset="0"/>
                        </a:rPr>
                        <a:t>80.1%</a:t>
                      </a:r>
                      <a:endParaRPr lang="en-GB"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Ref</a:t>
                      </a:r>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241172127"/>
                  </a:ext>
                </a:extLst>
              </a:tr>
              <a:tr h="655087">
                <a:tc>
                  <a:txBody>
                    <a:bodyPr/>
                    <a:lstStyle/>
                    <a:p>
                      <a:r>
                        <a:rPr lang="en-US" dirty="0">
                          <a:latin typeface="Calibri" panose="020F0502020204030204" pitchFamily="34" charset="0"/>
                          <a:cs typeface="Calibri" panose="020F0502020204030204" pitchFamily="34" charset="0"/>
                        </a:rPr>
                        <a:t>61.8%</a:t>
                      </a:r>
                      <a:endParaRPr lang="en-GB" dirty="0">
                        <a:latin typeface="Calibri" panose="020F0502020204030204" pitchFamily="34" charset="0"/>
                        <a:cs typeface="Calibri" panose="020F0502020204030204" pitchFamily="34" charset="0"/>
                      </a:endParaRPr>
                    </a:p>
                  </a:txBody>
                  <a:tcPr/>
                </a:tc>
                <a:tc>
                  <a:txBody>
                    <a:bodyPr/>
                    <a:lstStyle/>
                    <a:p>
                      <a:r>
                        <a:rPr lang="en-US" b="1" dirty="0">
                          <a:latin typeface="Calibri" panose="020F0502020204030204" pitchFamily="34" charset="0"/>
                          <a:cs typeface="Calibri" panose="020F0502020204030204" pitchFamily="34" charset="0"/>
                        </a:rPr>
                        <a:t>0.612</a:t>
                      </a:r>
                      <a:r>
                        <a:rPr lang="en-US" dirty="0">
                          <a:latin typeface="Calibri" panose="020F0502020204030204" pitchFamily="34" charset="0"/>
                          <a:cs typeface="Calibri" panose="020F0502020204030204" pitchFamily="34" charset="0"/>
                        </a:rPr>
                        <a:t> (0.487 – 0.770)</a:t>
                      </a:r>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86227934"/>
                  </a:ext>
                </a:extLst>
              </a:tr>
              <a:tr h="655087">
                <a:tc>
                  <a:txBody>
                    <a:bodyPr/>
                    <a:lstStyle/>
                    <a:p>
                      <a:r>
                        <a:rPr lang="en-US" dirty="0">
                          <a:latin typeface="Calibri" panose="020F0502020204030204" pitchFamily="34" charset="0"/>
                          <a:cs typeface="Calibri" panose="020F0502020204030204" pitchFamily="34" charset="0"/>
                        </a:rPr>
                        <a:t>38.3%</a:t>
                      </a:r>
                      <a:endParaRPr lang="en-GB" dirty="0">
                        <a:latin typeface="Calibri" panose="020F0502020204030204" pitchFamily="34" charset="0"/>
                        <a:cs typeface="Calibri" panose="020F0502020204030204" pitchFamily="34" charset="0"/>
                      </a:endParaRPr>
                    </a:p>
                  </a:txBody>
                  <a:tcPr/>
                </a:tc>
                <a:tc>
                  <a:txBody>
                    <a:bodyPr/>
                    <a:lstStyle/>
                    <a:p>
                      <a:r>
                        <a:rPr lang="en-US" b="1" dirty="0">
                          <a:latin typeface="Calibri" panose="020F0502020204030204" pitchFamily="34" charset="0"/>
                          <a:cs typeface="Calibri" panose="020F0502020204030204" pitchFamily="34" charset="0"/>
                        </a:rPr>
                        <a:t>0.246</a:t>
                      </a:r>
                      <a:r>
                        <a:rPr lang="en-US" dirty="0">
                          <a:latin typeface="Calibri" panose="020F0502020204030204" pitchFamily="34" charset="0"/>
                          <a:cs typeface="Calibri" panose="020F0502020204030204" pitchFamily="34" charset="0"/>
                        </a:rPr>
                        <a:t> (0.187 – 0.323)</a:t>
                      </a:r>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67627494"/>
                  </a:ext>
                </a:extLst>
              </a:tr>
              <a:tr h="379534">
                <a:tc>
                  <a:txBody>
                    <a:bodyPr/>
                    <a:lstStyle/>
                    <a:p>
                      <a:r>
                        <a:rPr lang="en-US" b="1" dirty="0">
                          <a:latin typeface="Calibri" panose="020F0502020204030204" pitchFamily="34" charset="0"/>
                          <a:cs typeface="Calibri" panose="020F0502020204030204" pitchFamily="34" charset="0"/>
                        </a:rPr>
                        <a:t>&lt;0.001</a:t>
                      </a:r>
                      <a:endParaRPr lang="en-GB" b="1" dirty="0">
                        <a:latin typeface="Calibri" panose="020F0502020204030204" pitchFamily="34" charset="0"/>
                        <a:cs typeface="Calibri" panose="020F0502020204030204" pitchFamily="34" charset="0"/>
                      </a:endParaRPr>
                    </a:p>
                  </a:txBody>
                  <a:tcPr/>
                </a:tc>
                <a:tc>
                  <a:txBody>
                    <a:bodyPr/>
                    <a:lstStyle/>
                    <a:p>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125210275"/>
                  </a:ext>
                </a:extLst>
              </a:tr>
            </a:tbl>
          </a:graphicData>
        </a:graphic>
      </p:graphicFrame>
    </p:spTree>
    <p:extLst>
      <p:ext uri="{BB962C8B-B14F-4D97-AF65-F5344CB8AC3E}">
        <p14:creationId xmlns:p14="http://schemas.microsoft.com/office/powerpoint/2010/main" val="1766780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9B5FC0-3ED0-4501-8051-7092EDF17200}"/>
              </a:ext>
            </a:extLst>
          </p:cNvPr>
          <p:cNvSpPr>
            <a:spLocks noGrp="1"/>
          </p:cNvSpPr>
          <p:nvPr>
            <p:ph idx="1"/>
          </p:nvPr>
        </p:nvSpPr>
        <p:spPr>
          <a:xfrm>
            <a:off x="262467" y="2185610"/>
            <a:ext cx="8619065" cy="1994504"/>
          </a:xfrm>
        </p:spPr>
        <p:txBody>
          <a:bodyPr>
            <a:normAutofit/>
          </a:bodyPr>
          <a:lstStyle/>
          <a:p>
            <a:r>
              <a:rPr lang="en-US" dirty="0">
                <a:cs typeface="Calibri" panose="020F0502020204030204" pitchFamily="34" charset="0"/>
              </a:rPr>
              <a:t>In full cohort</a:t>
            </a:r>
          </a:p>
          <a:p>
            <a:pPr lvl="1"/>
            <a:r>
              <a:rPr lang="en-US" dirty="0">
                <a:cs typeface="Calibri" panose="020F0502020204030204" pitchFamily="34" charset="0"/>
              </a:rPr>
              <a:t>20% - cleft involving the soft palate</a:t>
            </a:r>
          </a:p>
          <a:p>
            <a:pPr lvl="1"/>
            <a:r>
              <a:rPr lang="en-US" dirty="0">
                <a:cs typeface="Calibri" panose="020F0502020204030204" pitchFamily="34" charset="0"/>
              </a:rPr>
              <a:t>21%  - cleft involving the soft palate and incomplete hard palate </a:t>
            </a:r>
          </a:p>
          <a:p>
            <a:pPr lvl="1"/>
            <a:r>
              <a:rPr lang="en-US" dirty="0">
                <a:cs typeface="Calibri" panose="020F0502020204030204" pitchFamily="34" charset="0"/>
              </a:rPr>
              <a:t>59%  - complete cleft involving the hard and soft palate</a:t>
            </a:r>
          </a:p>
        </p:txBody>
      </p:sp>
      <p:sp>
        <p:nvSpPr>
          <p:cNvPr id="3" name="Title 2">
            <a:extLst>
              <a:ext uri="{FF2B5EF4-FFF2-40B4-BE49-F238E27FC236}">
                <a16:creationId xmlns:a16="http://schemas.microsoft.com/office/drawing/2014/main" id="{A142B57C-0406-41E4-9968-76DBF1D359DB}"/>
              </a:ext>
            </a:extLst>
          </p:cNvPr>
          <p:cNvSpPr>
            <a:spLocks noGrp="1"/>
          </p:cNvSpPr>
          <p:nvPr>
            <p:ph type="title"/>
          </p:nvPr>
        </p:nvSpPr>
        <p:spPr/>
        <p:txBody>
          <a:bodyPr/>
          <a:lstStyle/>
          <a:p>
            <a:r>
              <a:rPr lang="en-US" dirty="0">
                <a:cs typeface="Calibri" panose="020F0502020204030204" pitchFamily="34" charset="0"/>
              </a:rPr>
              <a:t>Cleft Extent</a:t>
            </a:r>
            <a:endParaRPr lang="en-GB" dirty="0">
              <a:cs typeface="Calibri" panose="020F0502020204030204" pitchFamily="34" charset="0"/>
            </a:endParaRPr>
          </a:p>
        </p:txBody>
      </p:sp>
      <p:graphicFrame>
        <p:nvGraphicFramePr>
          <p:cNvPr id="4" name="Table 3">
            <a:extLst>
              <a:ext uri="{FF2B5EF4-FFF2-40B4-BE49-F238E27FC236}">
                <a16:creationId xmlns:a16="http://schemas.microsoft.com/office/drawing/2014/main" id="{5803DD75-99DD-415F-9410-E5EDEE204C63}"/>
              </a:ext>
            </a:extLst>
          </p:cNvPr>
          <p:cNvGraphicFramePr>
            <a:graphicFrameLocks noGrp="1"/>
          </p:cNvGraphicFramePr>
          <p:nvPr>
            <p:extLst>
              <p:ext uri="{D42A27DB-BD31-4B8C-83A1-F6EECF244321}">
                <p14:modId xmlns:p14="http://schemas.microsoft.com/office/powerpoint/2010/main" val="3596244066"/>
              </p:ext>
            </p:extLst>
          </p:nvPr>
        </p:nvGraphicFramePr>
        <p:xfrm>
          <a:off x="278187" y="4365172"/>
          <a:ext cx="8603345" cy="1793292"/>
        </p:xfrm>
        <a:graphic>
          <a:graphicData uri="http://schemas.openxmlformats.org/drawingml/2006/table">
            <a:tbl>
              <a:tblPr firstRow="1" bandRow="1">
                <a:tableStyleId>{5C22544A-7EE6-4342-B048-85BDC9FD1C3A}</a:tableStyleId>
              </a:tblPr>
              <a:tblGrid>
                <a:gridCol w="1720669">
                  <a:extLst>
                    <a:ext uri="{9D8B030D-6E8A-4147-A177-3AD203B41FA5}">
                      <a16:colId xmlns:a16="http://schemas.microsoft.com/office/drawing/2014/main" val="3952976315"/>
                    </a:ext>
                  </a:extLst>
                </a:gridCol>
                <a:gridCol w="1720669">
                  <a:extLst>
                    <a:ext uri="{9D8B030D-6E8A-4147-A177-3AD203B41FA5}">
                      <a16:colId xmlns:a16="http://schemas.microsoft.com/office/drawing/2014/main" val="2561100406"/>
                    </a:ext>
                  </a:extLst>
                </a:gridCol>
                <a:gridCol w="1720669">
                  <a:extLst>
                    <a:ext uri="{9D8B030D-6E8A-4147-A177-3AD203B41FA5}">
                      <a16:colId xmlns:a16="http://schemas.microsoft.com/office/drawing/2014/main" val="4097782706"/>
                    </a:ext>
                  </a:extLst>
                </a:gridCol>
                <a:gridCol w="1720669">
                  <a:extLst>
                    <a:ext uri="{9D8B030D-6E8A-4147-A177-3AD203B41FA5}">
                      <a16:colId xmlns:a16="http://schemas.microsoft.com/office/drawing/2014/main" val="3070486686"/>
                    </a:ext>
                  </a:extLst>
                </a:gridCol>
                <a:gridCol w="1720669">
                  <a:extLst>
                    <a:ext uri="{9D8B030D-6E8A-4147-A177-3AD203B41FA5}">
                      <a16:colId xmlns:a16="http://schemas.microsoft.com/office/drawing/2014/main" val="3685618289"/>
                    </a:ext>
                  </a:extLst>
                </a:gridCol>
              </a:tblGrid>
              <a:tr h="604449">
                <a:tc>
                  <a:txBody>
                    <a:bodyPr/>
                    <a:lstStyle/>
                    <a:p>
                      <a:endParaRPr lang="en-GB"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No HP involvement</a:t>
                      </a:r>
                      <a:endParaRPr lang="en-GB"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Incomplete HP</a:t>
                      </a:r>
                      <a:endParaRPr lang="en-GB"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Complete HP</a:t>
                      </a:r>
                      <a:endParaRPr lang="en-GB"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P value</a:t>
                      </a:r>
                      <a:endParaRPr lang="en-GB"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4291101"/>
                  </a:ext>
                </a:extLst>
              </a:tr>
              <a:tr h="393726">
                <a:tc>
                  <a:txBody>
                    <a:bodyPr/>
                    <a:lstStyle/>
                    <a:p>
                      <a:r>
                        <a:rPr lang="en-US" sz="1800" b="1" dirty="0">
                          <a:latin typeface="Calibri" panose="020F0502020204030204" pitchFamily="34" charset="0"/>
                          <a:cs typeface="Calibri" panose="020F0502020204030204" pitchFamily="34" charset="0"/>
                        </a:rPr>
                        <a:t>Standard 1</a:t>
                      </a:r>
                      <a:endParaRPr lang="en-GB" sz="1800" b="1"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495</a:t>
                      </a:r>
                      <a:endParaRPr lang="en-GB"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475</a:t>
                      </a:r>
                      <a:endParaRPr lang="en-GB"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952</a:t>
                      </a:r>
                      <a:endParaRPr lang="en-GB" sz="1800" dirty="0">
                        <a:latin typeface="Calibri" panose="020F0502020204030204" pitchFamily="34" charset="0"/>
                        <a:cs typeface="Calibri" panose="020F0502020204030204" pitchFamily="34" charset="0"/>
                      </a:endParaRPr>
                    </a:p>
                  </a:txBody>
                  <a:tcPr/>
                </a:tc>
                <a:tc>
                  <a:txBody>
                    <a:bodyPr/>
                    <a:lstStyle/>
                    <a:p>
                      <a:r>
                        <a:rPr lang="en-US" sz="1800" b="1" dirty="0">
                          <a:latin typeface="Calibri" panose="020F0502020204030204" pitchFamily="34" charset="0"/>
                          <a:cs typeface="Calibri" panose="020F0502020204030204" pitchFamily="34" charset="0"/>
                        </a:rPr>
                        <a:t>&lt;0.001</a:t>
                      </a:r>
                      <a:endParaRPr lang="en-GB" sz="18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36349241"/>
                  </a:ext>
                </a:extLst>
              </a:tr>
              <a:tr h="359565">
                <a:tc>
                  <a:txBody>
                    <a:bodyPr/>
                    <a:lstStyle/>
                    <a:p>
                      <a:r>
                        <a:rPr lang="en-US" sz="1800" b="1" dirty="0">
                          <a:latin typeface="Calibri" panose="020F0502020204030204" pitchFamily="34" charset="0"/>
                          <a:cs typeface="Calibri" panose="020F0502020204030204" pitchFamily="34" charset="0"/>
                        </a:rPr>
                        <a:t>Standard 2a</a:t>
                      </a:r>
                      <a:endParaRPr lang="en-GB" sz="1800" b="1"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511</a:t>
                      </a:r>
                      <a:endParaRPr lang="en-GB"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503</a:t>
                      </a:r>
                      <a:endParaRPr lang="en-GB"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1253</a:t>
                      </a:r>
                      <a:endParaRPr lang="en-GB" sz="1800"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latin typeface="Calibri" panose="020F0502020204030204" pitchFamily="34" charset="0"/>
                          <a:cs typeface="Calibri" panose="020F0502020204030204" pitchFamily="34" charset="0"/>
                        </a:rPr>
                        <a:t>&lt;0.001</a:t>
                      </a:r>
                      <a:endParaRPr lang="en-GB" sz="18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80676601"/>
                  </a:ext>
                </a:extLst>
              </a:tr>
              <a:tr h="393726">
                <a:tc>
                  <a:txBody>
                    <a:bodyPr/>
                    <a:lstStyle/>
                    <a:p>
                      <a:r>
                        <a:rPr lang="en-US" sz="1800" b="1" dirty="0">
                          <a:latin typeface="Calibri" panose="020F0502020204030204" pitchFamily="34" charset="0"/>
                          <a:cs typeface="Calibri" panose="020F0502020204030204" pitchFamily="34" charset="0"/>
                        </a:rPr>
                        <a:t>Standard 3</a:t>
                      </a:r>
                      <a:endParaRPr lang="en-GB" sz="1800" b="1"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540</a:t>
                      </a:r>
                      <a:endParaRPr lang="en-GB"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535</a:t>
                      </a:r>
                      <a:endParaRPr lang="en-GB"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1094</a:t>
                      </a:r>
                      <a:endParaRPr lang="en-GB" sz="1800" dirty="0">
                        <a:latin typeface="Calibri" panose="020F0502020204030204" pitchFamily="34" charset="0"/>
                        <a:cs typeface="Calibri" panose="020F0502020204030204" pitchFamily="34" charset="0"/>
                      </a:endParaRPr>
                    </a:p>
                  </a:txBody>
                  <a:tcPr/>
                </a:tc>
                <a:tc>
                  <a:txBody>
                    <a:bodyPr/>
                    <a:lstStyle/>
                    <a:p>
                      <a:r>
                        <a:rPr lang="en-US" sz="1800" b="1" dirty="0">
                          <a:latin typeface="Calibri" panose="020F0502020204030204" pitchFamily="34" charset="0"/>
                          <a:cs typeface="Calibri" panose="020F0502020204030204" pitchFamily="34" charset="0"/>
                        </a:rPr>
                        <a:t>&lt;0.001</a:t>
                      </a:r>
                      <a:endParaRPr lang="en-GB" sz="18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50431100"/>
                  </a:ext>
                </a:extLst>
              </a:tr>
            </a:tbl>
          </a:graphicData>
        </a:graphic>
      </p:graphicFrame>
    </p:spTree>
    <p:extLst>
      <p:ext uri="{BB962C8B-B14F-4D97-AF65-F5344CB8AC3E}">
        <p14:creationId xmlns:p14="http://schemas.microsoft.com/office/powerpoint/2010/main" val="32002749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RANE_September 2015 Template v0.1">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Wavefor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2644</TotalTime>
  <Words>1670</Words>
  <Application>Microsoft Office PowerPoint</Application>
  <PresentationFormat>On-screen Show (4:3)</PresentationFormat>
  <Paragraphs>187</Paragraphs>
  <Slides>12</Slides>
  <Notes>12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Calibri</vt:lpstr>
      <vt:lpstr>Calibri Light</vt:lpstr>
      <vt:lpstr>Candara</vt:lpstr>
      <vt:lpstr>MS Mincho</vt:lpstr>
      <vt:lpstr>Symbol</vt:lpstr>
      <vt:lpstr>CRANE_September 2015 Template v0.1</vt:lpstr>
      <vt:lpstr>Waveform</vt:lpstr>
      <vt:lpstr>PowerPoint Presentation</vt:lpstr>
      <vt:lpstr>Background</vt:lpstr>
      <vt:lpstr>Study aim</vt:lpstr>
      <vt:lpstr>Methods</vt:lpstr>
      <vt:lpstr>Speech Standards</vt:lpstr>
      <vt:lpstr>Exclusions</vt:lpstr>
      <vt:lpstr>Speech outcome by sex</vt:lpstr>
      <vt:lpstr>Cleft Type</vt:lpstr>
      <vt:lpstr>Cleft Extent</vt:lpstr>
      <vt:lpstr>Strengths and Limitations</vt:lpstr>
      <vt:lpstr>Conclusions</vt:lpstr>
      <vt:lpstr>Thank you</vt:lpstr>
    </vt:vector>
  </TitlesOfParts>
  <Company>London School of Hygiene &amp; Tropical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Longitudinal educational attainment among children with isolated orofacial cleft</dc:title>
  <dc:creator>MinHae Park</dc:creator>
  <cp:lastModifiedBy>Jibby Medina</cp:lastModifiedBy>
  <cp:revision>48</cp:revision>
  <dcterms:created xsi:type="dcterms:W3CDTF">2019-03-26T04:32:10Z</dcterms:created>
  <dcterms:modified xsi:type="dcterms:W3CDTF">2021-08-20T13:15:54Z</dcterms:modified>
</cp:coreProperties>
</file>